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70" r:id="rId4"/>
    <p:sldId id="257" r:id="rId5"/>
    <p:sldId id="267" r:id="rId6"/>
    <p:sldId id="268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1"/>
    <p:restoredTop sz="85539" autoAdjust="0"/>
  </p:normalViewPr>
  <p:slideViewPr>
    <p:cSldViewPr snapToGrid="0">
      <p:cViewPr varScale="1">
        <p:scale>
          <a:sx n="80" d="100"/>
          <a:sy n="80" d="100"/>
        </p:scale>
        <p:origin x="72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304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1A7B5-FD7F-EC46-8087-88474A0D141A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78657-3DBA-3447-B1ED-D4FB33C8B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43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3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23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80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97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40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22F59-CEAA-F4C4-75D4-B6B39FB8D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F3FA2C-A536-577E-C48F-88A207BF6E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662EAE-3983-6B28-EB38-D3F6FC5E4A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FC2A9-DEFA-32F4-51A7-E0C10CBDE5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00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78657-3DBA-3447-B1ED-D4FB33C8B0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73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F685-5063-BCD5-4BFB-A8B66E772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032" y="1122363"/>
            <a:ext cx="9144000" cy="2387600"/>
          </a:xfrm>
          <a:solidFill>
            <a:schemeClr val="tx1"/>
          </a:solidFill>
        </p:spPr>
        <p:txBody>
          <a:bodyPr anchor="ctr" anchorCtr="0">
            <a:normAutofit/>
          </a:bodyPr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26" name="Picture 2" descr="ARIAS (UK)">
            <a:extLst>
              <a:ext uri="{FF2B5EF4-FFF2-40B4-BE49-F238E27FC236}">
                <a16:creationId xmlns:a16="http://schemas.microsoft.com/office/drawing/2014/main" id="{77B01258-1390-F0C9-F90B-EC6D8D2427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161" y="5846094"/>
            <a:ext cx="681037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0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6F3FD-32F3-3D84-82D5-BEEC9A229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1F948-1860-7F47-3886-960FA07E9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6F062-679F-28B5-F80C-55C7C16E73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60F33-46A1-5F1D-033E-9B9F80C8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E8E0E-3508-E7CF-12AF-32F16349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3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C4C8BB-C86A-F9D8-0ABF-7793C41C0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2BFA3-542C-4727-1863-9FBB8DC8D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8840F-0638-84AC-E440-1058303486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20B95-3646-3CA5-AC48-6ADA5A764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29166-A88C-BA2B-21D7-ED915AB4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2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6AFD1-9092-4D3B-EF85-1396D718B3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963" y="365125"/>
            <a:ext cx="11522075" cy="770339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1A64C-E9B1-8EF0-AE4F-5DAB43DE1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266092"/>
            <a:ext cx="11522075" cy="4910871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200"/>
            </a:lvl1pPr>
            <a:lvl2pPr marL="685800" indent="-228600">
              <a:buFont typeface="Wingdings" panose="05000000000000000000" pitchFamily="2" charset="2"/>
              <a:buChar char="§"/>
              <a:defRPr sz="2100"/>
            </a:lvl2pPr>
            <a:lvl3pPr marL="1143000" indent="-228600">
              <a:buFont typeface="Wingdings" panose="05000000000000000000" pitchFamily="2" charset="2"/>
              <a:buChar char="§"/>
              <a:defRPr sz="2100"/>
            </a:lvl3pPr>
            <a:lvl4pPr marL="1600200" indent="-228600">
              <a:buFont typeface="Wingdings" panose="05000000000000000000" pitchFamily="2" charset="2"/>
              <a:buChar char="§"/>
              <a:defRPr sz="2100"/>
            </a:lvl4pPr>
            <a:lvl5pPr marL="2057400" indent="-228600">
              <a:buFont typeface="Wingdings" panose="05000000000000000000" pitchFamily="2" charset="2"/>
              <a:buChar char="§"/>
              <a:defRPr sz="21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21FA6-38A7-2863-4DE5-4EDF4C424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41837" y="6356350"/>
            <a:ext cx="1499938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https://arias.org.uk/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F908-6AFD-2D87-BAC4-B8BAEB9D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6099" y="6356350"/>
            <a:ext cx="38501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5AF3681-3C35-F844-927A-D36DBE4EB40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 descr="ARIAS (UK)">
            <a:extLst>
              <a:ext uri="{FF2B5EF4-FFF2-40B4-BE49-F238E27FC236}">
                <a16:creationId xmlns:a16="http://schemas.microsoft.com/office/drawing/2014/main" id="{0F1FE1F8-24B0-9D80-16C5-5CC54F2275C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91" b="7117"/>
          <a:stretch/>
        </p:blipFill>
        <p:spPr bwMode="auto">
          <a:xfrm>
            <a:off x="8778789" y="117811"/>
            <a:ext cx="3228728" cy="62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37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95F02-481F-7108-679B-01C17C7B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790C0-9F63-A347-DB6D-121EE2694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D9A11-930F-BD49-5C0A-224C187C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3DCA6-2737-C534-DB59-2941E0D4F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64B95-0C03-5E51-43ED-E5681CA2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C7E2E-5BB8-AB12-9C2A-C3D4908C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CE1D5-6974-8F42-3E90-5283B5CF8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76E3E-0E90-ADA1-C146-79777BA2D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B5DF9-A74D-497C-13B4-579E2FBC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479F7-6B93-A92A-0F1C-CC06D2BBA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00CBE-E2E5-30B3-0C93-35A798F0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C0A7-531A-6B91-2029-B9F1FB72B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910F4-8071-E798-A32D-C19346D4F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C49FA-1825-5965-921F-2CE91F326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0540BF-BCAB-7F7F-5FAB-ACE47453AD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62A9F3-6048-E0C7-C65C-4FD1E447E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B4BCD2-0337-B3D3-A5F7-4794428CF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7F9D2F-A1A3-FB05-EF48-5DF4B5DD9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33A498-40B2-38DC-4383-D6BACF44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6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65F0-AE8D-5D42-B3EA-5CB76CFD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EB1971-38F3-7873-11D7-946126E53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96126-743B-2F17-7FFE-897DEDF89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255B7-F71A-F28C-A61A-116C13BD3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9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50B84-C7C1-6D35-B162-3F212B09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36D65C-F2F4-0D0A-87EC-41436298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E7BFB-BE96-D6B8-D4EB-331FE05C8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7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3C5DB-09C7-D8F8-0026-9FD5710D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F2908-A915-3183-4EB0-F0705A72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E91BE-69B6-1F20-E5CF-1FE07E5A3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A9978-B4D3-148D-B1DB-B35155B5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680BD-1D2C-91F9-13EA-AD7E02705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89E50-5555-75F7-E4F3-9107D902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61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2269-5B89-3B57-DFA8-354AFC09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9B070E-DCEB-F817-AEDA-97C8DF821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14723-1382-18DE-0944-44C0F9A00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99B3C-3197-BDE4-49AB-FDF8E02028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67EBBC-D7F2-F643-8902-32B9AF6409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34CB0-4F52-6010-FBA7-A6E012A7C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949FE-E805-B497-2501-3ACF8BA44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F3681-3C35-F844-927A-D36DBE4EB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5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140A57-DAD8-FB9C-5E5B-8CBC5FA20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5"/>
            <a:ext cx="11522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9DA2E-925B-9FF4-539D-01732FA5A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825625"/>
            <a:ext cx="115220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DA8DE88-063C-51BD-C3E7-9EA9C0747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456821" y="6356350"/>
            <a:ext cx="1499938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https://arias.org.uk/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89B9FD3-11B6-79CF-3478-9553AFB8F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81083" y="6356350"/>
            <a:ext cx="372979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5AF3681-3C35-F844-927A-D36DBE4EB4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9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7469" userDrawn="1">
          <p15:clr>
            <a:srgbClr val="F26B43"/>
          </p15:clr>
        </p15:guide>
        <p15:guide id="3" pos="21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F3A52-D931-675F-EBD4-69E5CDD8D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032" y="1999543"/>
            <a:ext cx="9144000" cy="2107762"/>
          </a:xfrm>
        </p:spPr>
        <p:txBody>
          <a:bodyPr>
            <a:normAutofit fontScale="90000"/>
          </a:bodyPr>
          <a:lstStyle/>
          <a:p>
            <a:r>
              <a:rPr lang="en-US" dirty="0"/>
              <a:t>ARIAS (UK)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Combined Clause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6878B6-ED26-2C1F-5520-A2E2550395AC}"/>
              </a:ext>
            </a:extLst>
          </p:cNvPr>
          <p:cNvSpPr txBox="1"/>
          <p:nvPr/>
        </p:nvSpPr>
        <p:spPr>
          <a:xfrm>
            <a:off x="4889851" y="3613418"/>
            <a:ext cx="243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19 June 2025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640587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870D-B141-907E-C91F-902F32EB5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F2427-615E-98E2-3CE9-4A21C591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Combined Clause</a:t>
            </a:r>
          </a:p>
          <a:p>
            <a:endParaRPr lang="en-US" dirty="0"/>
          </a:p>
          <a:p>
            <a:r>
              <a:rPr lang="en-US" dirty="0"/>
              <a:t>Why the need for a new clause</a:t>
            </a:r>
          </a:p>
          <a:p>
            <a:endParaRPr lang="en-US" dirty="0"/>
          </a:p>
          <a:p>
            <a:r>
              <a:rPr lang="en-US" dirty="0"/>
              <a:t>Aspects of Standard (AAR) v. Fast Track (AFTAR) clauses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9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FB0BB-89C7-C65B-64A2-2183E5E8A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Clause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21DA56-7904-C9D3-0CF9-A9666E5316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962" y="973931"/>
            <a:ext cx="3794197" cy="4910138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0A84C0-E549-D7C8-EDAA-F2D622FB9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1732" y="973931"/>
            <a:ext cx="421005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106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3B950-A855-F96E-1D56-FCF60EC23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5"/>
            <a:ext cx="11522075" cy="770339"/>
          </a:xfrm>
        </p:spPr>
        <p:txBody>
          <a:bodyPr/>
          <a:lstStyle/>
          <a:p>
            <a:r>
              <a:rPr lang="en-US" dirty="0"/>
              <a:t>What is the ARIAS (UK) Combined Clause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0C754-587A-EF72-6659-521784B01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813810"/>
            <a:ext cx="11522075" cy="4679064"/>
          </a:xfrm>
        </p:spPr>
        <p:txBody>
          <a:bodyPr>
            <a:normAutofit/>
          </a:bodyPr>
          <a:lstStyle/>
          <a:p>
            <a:r>
              <a:rPr lang="en-US" sz="2400" dirty="0"/>
              <a:t>Combines:</a:t>
            </a:r>
          </a:p>
          <a:p>
            <a:endParaRPr lang="en-US" dirty="0"/>
          </a:p>
          <a:p>
            <a:pPr lvl="1"/>
            <a:r>
              <a:rPr lang="en-US" dirty="0"/>
              <a:t>Fast Track Arbitration (AFTAR) for Smaller Claims (below a threshold of $500k default) with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ARIAS Arbitration (AAR) for Other Claims</a:t>
            </a:r>
          </a:p>
          <a:p>
            <a:pPr lvl="1"/>
            <a:endParaRPr lang="en-US" dirty="0"/>
          </a:p>
          <a:p>
            <a:r>
              <a:rPr lang="en-GB" dirty="0"/>
              <a:t>Contains a Choice of Law Clause for the Arbitration Agreement (as well as for the Contract)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2BA2C-1A0E-649D-2129-93F958A0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3681-3C35-F844-927A-D36DBE4EB4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9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8210-E659-BA19-72CA-7CE31453F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 New Combined Clause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0B3BA-D084-D12F-FB7A-E4C1D86C5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time of contract parties agreed AAR</a:t>
            </a:r>
          </a:p>
          <a:p>
            <a:endParaRPr lang="en-US" dirty="0"/>
          </a:p>
          <a:p>
            <a:r>
              <a:rPr lang="en-US" dirty="0"/>
              <a:t>Fast Track Clause could be agreed when dispute arose</a:t>
            </a:r>
          </a:p>
          <a:p>
            <a:endParaRPr lang="en-US" dirty="0"/>
          </a:p>
          <a:p>
            <a:r>
              <a:rPr lang="en-US" dirty="0"/>
              <a:t>Once dispute arises, parties typically don’t agree on anything</a:t>
            </a:r>
          </a:p>
          <a:p>
            <a:endParaRPr lang="en-US" dirty="0"/>
          </a:p>
          <a:p>
            <a:r>
              <a:rPr lang="en-US" dirty="0"/>
              <a:t>Therefore, likely that Fast Track rarely used &amp; </a:t>
            </a:r>
            <a:r>
              <a:rPr lang="en-US" dirty="0" err="1"/>
              <a:t>reinsureds</a:t>
            </a:r>
            <a:r>
              <a:rPr lang="en-US" dirty="0"/>
              <a:t> felt without recourse on smaller disputes</a:t>
            </a:r>
          </a:p>
          <a:p>
            <a:endParaRPr lang="en-US" dirty="0"/>
          </a:p>
          <a:p>
            <a:r>
              <a:rPr lang="en-US" dirty="0"/>
              <a:t>So, brokers sought clause where Fast Track pre-agreed for smaller disputes</a:t>
            </a:r>
          </a:p>
        </p:txBody>
      </p:sp>
    </p:spTree>
    <p:extLst>
      <p:ext uri="{BB962C8B-B14F-4D97-AF65-F5344CB8AC3E}">
        <p14:creationId xmlns:p14="http://schemas.microsoft.com/office/powerpoint/2010/main" val="3939847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E08D-50B6-F741-44FA-B4EE4E0C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AAR v. AFTAR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18E9AED-92A9-21C2-1EEF-6254A8DCE9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51638"/>
              </p:ext>
            </p:extLst>
          </p:nvPr>
        </p:nvGraphicFramePr>
        <p:xfrm>
          <a:off x="334963" y="1033153"/>
          <a:ext cx="11522073" cy="534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860">
                  <a:extLst>
                    <a:ext uri="{9D8B030D-6E8A-4147-A177-3AD203B41FA5}">
                      <a16:colId xmlns:a16="http://schemas.microsoft.com/office/drawing/2014/main" val="2412229212"/>
                    </a:ext>
                  </a:extLst>
                </a:gridCol>
                <a:gridCol w="3990109">
                  <a:extLst>
                    <a:ext uri="{9D8B030D-6E8A-4147-A177-3AD203B41FA5}">
                      <a16:colId xmlns:a16="http://schemas.microsoft.com/office/drawing/2014/main" val="818175665"/>
                    </a:ext>
                  </a:extLst>
                </a:gridCol>
                <a:gridCol w="5183104">
                  <a:extLst>
                    <a:ext uri="{9D8B030D-6E8A-4147-A177-3AD203B41FA5}">
                      <a16:colId xmlns:a16="http://schemas.microsoft.com/office/drawing/2014/main" val="2086005993"/>
                    </a:ext>
                  </a:extLst>
                </a:gridCol>
              </a:tblGrid>
              <a:tr h="3862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877546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r>
                        <a:rPr lang="en-US" dirty="0"/>
                        <a:t>Objectives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Fair resolution of disputes by an impartial tribunal without unnecessary delay or expense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Envisages higher level of party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Speedy dispute resolution in a fair, efficient, cost effective and proportionate manner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Envisages higher level of arbitrator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074417"/>
                  </a:ext>
                </a:extLst>
              </a:tr>
              <a:tr h="1238203">
                <a:tc>
                  <a:txBody>
                    <a:bodyPr/>
                    <a:lstStyle/>
                    <a:p>
                      <a:r>
                        <a:rPr lang="en-US" dirty="0"/>
                        <a:t>Preliminary Meeting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Within discretion of arbitrators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Within 7 days of appointment.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Shall make directions &amp; orders necessary for speedy, final &amp; proportionate determination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469741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026444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r>
                        <a:rPr lang="en-US" dirty="0"/>
                        <a:t># of Arbitrators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Three (unless otherwise agreed)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712860"/>
                  </a:ext>
                </a:extLst>
              </a:tr>
              <a:tr h="710739">
                <a:tc>
                  <a:txBody>
                    <a:bodyPr/>
                    <a:lstStyle/>
                    <a:p>
                      <a:r>
                        <a:rPr lang="en-US" dirty="0"/>
                        <a:t>Nature of Proceedings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Disclosure, witnesses and hearings resemble those in the High 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Presumption that will be on documents and written submissions alone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872463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r>
                        <a:rPr lang="en-US" dirty="0"/>
                        <a:t>Closing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specified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Within 4 months of commencement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09938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r>
                        <a:rPr lang="en-US" dirty="0"/>
                        <a:t>Timing  of Award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None specified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 days after Closing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05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273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32127-5196-A630-7B89-159F4AC45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62C7-9920-90A5-6751-34EFFF45B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AAR v. AFTAR (2)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0947A69-E49C-67AC-AB8A-682B76849C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00492"/>
              </p:ext>
            </p:extLst>
          </p:nvPr>
        </p:nvGraphicFramePr>
        <p:xfrm>
          <a:off x="334963" y="1033153"/>
          <a:ext cx="11522073" cy="278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123">
                  <a:extLst>
                    <a:ext uri="{9D8B030D-6E8A-4147-A177-3AD203B41FA5}">
                      <a16:colId xmlns:a16="http://schemas.microsoft.com/office/drawing/2014/main" val="2412229212"/>
                    </a:ext>
                  </a:extLst>
                </a:gridCol>
                <a:gridCol w="3431969">
                  <a:extLst>
                    <a:ext uri="{9D8B030D-6E8A-4147-A177-3AD203B41FA5}">
                      <a16:colId xmlns:a16="http://schemas.microsoft.com/office/drawing/2014/main" val="818175665"/>
                    </a:ext>
                  </a:extLst>
                </a:gridCol>
                <a:gridCol w="5289981">
                  <a:extLst>
                    <a:ext uri="{9D8B030D-6E8A-4147-A177-3AD203B41FA5}">
                      <a16:colId xmlns:a16="http://schemas.microsoft.com/office/drawing/2014/main" val="2086005993"/>
                    </a:ext>
                  </a:extLst>
                </a:gridCol>
              </a:tblGrid>
              <a:tr h="3862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877546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Reasonable &amp; Proportionate to issues &amp; sums involved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Awarded to prevailing party (Rule 19) – see also Arbitration Act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Arbitrator may limit recoverable costs (Rule 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Reasonable &amp; Proportionate to issues &amp; sums involved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dirty="0"/>
                        <a:t>Awarded to prevailing party (Rule 16)  - see also Arbitration Act.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dirty="0"/>
                        <a:t>Arbitrator may limit recoverable costs at Preliminary Meeting (Rule 13.1.4)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74359"/>
                  </a:ext>
                </a:extLst>
              </a:tr>
              <a:tr h="386277">
                <a:tc>
                  <a:txBody>
                    <a:bodyPr/>
                    <a:lstStyle/>
                    <a:p>
                      <a:r>
                        <a:rPr lang="en-US" dirty="0"/>
                        <a:t>Commencement to Award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least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Within 5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377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6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EA78-CA00-0CD9-3F45-7A907A561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5"/>
            <a:ext cx="11522075" cy="770339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  <p:pic>
        <p:nvPicPr>
          <p:cNvPr id="1026" name="Picture 2" descr="To Get the Most Out of Your Team, Ask Better Questions - Business HorsePower">
            <a:extLst>
              <a:ext uri="{FF2B5EF4-FFF2-40B4-BE49-F238E27FC236}">
                <a16:creationId xmlns:a16="http://schemas.microsoft.com/office/drawing/2014/main" id="{185D9D62-4173-A890-DB7B-F4996C6496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931" y="1266825"/>
            <a:ext cx="4910138" cy="491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50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379</Words>
  <Application>Microsoft Office PowerPoint</Application>
  <PresentationFormat>Widescreen</PresentationFormat>
  <Paragraphs>81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Wingdings</vt:lpstr>
      <vt:lpstr>Office Theme</vt:lpstr>
      <vt:lpstr>ARIAS (UK)   Combined Clause  </vt:lpstr>
      <vt:lpstr>Agenda</vt:lpstr>
      <vt:lpstr>Combined Clause</vt:lpstr>
      <vt:lpstr>What is the ARIAS (UK) Combined Clause</vt:lpstr>
      <vt:lpstr>Why a New Combined Clause</vt:lpstr>
      <vt:lpstr>AAR v. AFTAR</vt:lpstr>
      <vt:lpstr>AAR v. AFTAR (2)</vt:lpstr>
      <vt:lpstr>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Jaffe</dc:creator>
  <cp:lastModifiedBy>Laura Hartman</cp:lastModifiedBy>
  <cp:revision>23</cp:revision>
  <cp:lastPrinted>2025-06-18T09:35:13Z</cp:lastPrinted>
  <dcterms:created xsi:type="dcterms:W3CDTF">2025-02-18T11:00:07Z</dcterms:created>
  <dcterms:modified xsi:type="dcterms:W3CDTF">2025-06-18T10:19:02Z</dcterms:modified>
</cp:coreProperties>
</file>