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4"/>
  </p:sldMasterIdLst>
  <p:notesMasterIdLst>
    <p:notesMasterId r:id="rId42"/>
  </p:notesMasterIdLst>
  <p:handoutMasterIdLst>
    <p:handoutMasterId r:id="rId43"/>
  </p:handoutMasterIdLst>
  <p:sldIdLst>
    <p:sldId id="329" r:id="rId5"/>
    <p:sldId id="1488" r:id="rId6"/>
    <p:sldId id="1504" r:id="rId7"/>
    <p:sldId id="1506" r:id="rId8"/>
    <p:sldId id="1505" r:id="rId9"/>
    <p:sldId id="508" r:id="rId10"/>
    <p:sldId id="509" r:id="rId11"/>
    <p:sldId id="518" r:id="rId12"/>
    <p:sldId id="519" r:id="rId13"/>
    <p:sldId id="520" r:id="rId14"/>
    <p:sldId id="521" r:id="rId15"/>
    <p:sldId id="529" r:id="rId16"/>
    <p:sldId id="530" r:id="rId17"/>
    <p:sldId id="531" r:id="rId18"/>
    <p:sldId id="532" r:id="rId19"/>
    <p:sldId id="533" r:id="rId20"/>
    <p:sldId id="1507" r:id="rId21"/>
    <p:sldId id="1508" r:id="rId22"/>
    <p:sldId id="1509" r:id="rId23"/>
    <p:sldId id="1510" r:id="rId24"/>
    <p:sldId id="1503" r:id="rId25"/>
    <p:sldId id="1489" r:id="rId26"/>
    <p:sldId id="1490" r:id="rId27"/>
    <p:sldId id="1495" r:id="rId28"/>
    <p:sldId id="1496" r:id="rId29"/>
    <p:sldId id="1497" r:id="rId30"/>
    <p:sldId id="1491" r:id="rId31"/>
    <p:sldId id="1492" r:id="rId32"/>
    <p:sldId id="1498" r:id="rId33"/>
    <p:sldId id="1499" r:id="rId34"/>
    <p:sldId id="1500" r:id="rId35"/>
    <p:sldId id="1501" r:id="rId36"/>
    <p:sldId id="1502" r:id="rId37"/>
    <p:sldId id="1511" r:id="rId38"/>
    <p:sldId id="1512" r:id="rId39"/>
    <p:sldId id="1513" r:id="rId40"/>
    <p:sldId id="1494" r:id="rId4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22FC52-EEA3-4601-ABC9-36BEEE2C016C}" v="5" dt="2025-06-17T21:12:48.4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418" y="41"/>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MacDonald Eggers KC" userId="356ae2ca-b820-4ae9-8c4b-47a0acbdda4d" providerId="ADAL" clId="{2C22FC52-EEA3-4601-ABC9-36BEEE2C016C}"/>
    <pc:docChg chg="undo custSel modSld">
      <pc:chgData name="Peter MacDonald Eggers KC" userId="356ae2ca-b820-4ae9-8c4b-47a0acbdda4d" providerId="ADAL" clId="{2C22FC52-EEA3-4601-ABC9-36BEEE2C016C}" dt="2025-06-18T12:17:39.552" v="144" actId="20577"/>
      <pc:docMkLst>
        <pc:docMk/>
      </pc:docMkLst>
      <pc:sldChg chg="modSp mod">
        <pc:chgData name="Peter MacDonald Eggers KC" userId="356ae2ca-b820-4ae9-8c4b-47a0acbdda4d" providerId="ADAL" clId="{2C22FC52-EEA3-4601-ABC9-36BEEE2C016C}" dt="2025-06-18T12:12:44.732" v="13" actId="20577"/>
        <pc:sldMkLst>
          <pc:docMk/>
          <pc:sldMk cId="3205044892" sldId="329"/>
        </pc:sldMkLst>
        <pc:spChg chg="mod">
          <ac:chgData name="Peter MacDonald Eggers KC" userId="356ae2ca-b820-4ae9-8c4b-47a0acbdda4d" providerId="ADAL" clId="{2C22FC52-EEA3-4601-ABC9-36BEEE2C016C}" dt="2025-06-18T12:12:44.732" v="13" actId="20577"/>
          <ac:spMkLst>
            <pc:docMk/>
            <pc:sldMk cId="3205044892" sldId="329"/>
            <ac:spMk id="2" creationId="{00000000-0000-0000-0000-000000000000}"/>
          </ac:spMkLst>
        </pc:spChg>
      </pc:sldChg>
      <pc:sldChg chg="modSp mod">
        <pc:chgData name="Peter MacDonald Eggers KC" userId="356ae2ca-b820-4ae9-8c4b-47a0acbdda4d" providerId="ADAL" clId="{2C22FC52-EEA3-4601-ABC9-36BEEE2C016C}" dt="2025-06-18T12:13:50.216" v="66" actId="20577"/>
        <pc:sldMkLst>
          <pc:docMk/>
          <pc:sldMk cId="2261539261" sldId="509"/>
        </pc:sldMkLst>
        <pc:spChg chg="mod">
          <ac:chgData name="Peter MacDonald Eggers KC" userId="356ae2ca-b820-4ae9-8c4b-47a0acbdda4d" providerId="ADAL" clId="{2C22FC52-EEA3-4601-ABC9-36BEEE2C016C}" dt="2025-06-18T12:13:50.216" v="66" actId="20577"/>
          <ac:spMkLst>
            <pc:docMk/>
            <pc:sldMk cId="2261539261" sldId="509"/>
            <ac:spMk id="3" creationId="{2FC374AC-99B5-B4AA-1677-A45E6EDD24B8}"/>
          </ac:spMkLst>
        </pc:spChg>
      </pc:sldChg>
      <pc:sldChg chg="modSp mod">
        <pc:chgData name="Peter MacDonald Eggers KC" userId="356ae2ca-b820-4ae9-8c4b-47a0acbdda4d" providerId="ADAL" clId="{2C22FC52-EEA3-4601-ABC9-36BEEE2C016C}" dt="2025-06-18T12:14:21.325" v="68" actId="403"/>
        <pc:sldMkLst>
          <pc:docMk/>
          <pc:sldMk cId="709474355" sldId="532"/>
        </pc:sldMkLst>
        <pc:spChg chg="mod">
          <ac:chgData name="Peter MacDonald Eggers KC" userId="356ae2ca-b820-4ae9-8c4b-47a0acbdda4d" providerId="ADAL" clId="{2C22FC52-EEA3-4601-ABC9-36BEEE2C016C}" dt="2025-06-18T12:14:21.325" v="68" actId="403"/>
          <ac:spMkLst>
            <pc:docMk/>
            <pc:sldMk cId="709474355" sldId="532"/>
            <ac:spMk id="3" creationId="{9E55BC89-8EF8-0FCE-F1AC-B8BDFF428788}"/>
          </ac:spMkLst>
        </pc:spChg>
      </pc:sldChg>
      <pc:sldChg chg="modSp mod">
        <pc:chgData name="Peter MacDonald Eggers KC" userId="356ae2ca-b820-4ae9-8c4b-47a0acbdda4d" providerId="ADAL" clId="{2C22FC52-EEA3-4601-ABC9-36BEEE2C016C}" dt="2025-06-18T12:16:38.435" v="92" actId="27636"/>
        <pc:sldMkLst>
          <pc:docMk/>
          <pc:sldMk cId="3439532665" sldId="1499"/>
        </pc:sldMkLst>
        <pc:spChg chg="mod">
          <ac:chgData name="Peter MacDonald Eggers KC" userId="356ae2ca-b820-4ae9-8c4b-47a0acbdda4d" providerId="ADAL" clId="{2C22FC52-EEA3-4601-ABC9-36BEEE2C016C}" dt="2025-06-18T12:16:38.435" v="92" actId="27636"/>
          <ac:spMkLst>
            <pc:docMk/>
            <pc:sldMk cId="3439532665" sldId="1499"/>
            <ac:spMk id="3" creationId="{6D56F43F-DB24-1831-0C98-8BD232395D1A}"/>
          </ac:spMkLst>
        </pc:spChg>
      </pc:sldChg>
      <pc:sldChg chg="modSp mod">
        <pc:chgData name="Peter MacDonald Eggers KC" userId="356ae2ca-b820-4ae9-8c4b-47a0acbdda4d" providerId="ADAL" clId="{2C22FC52-EEA3-4601-ABC9-36BEEE2C016C}" dt="2025-06-18T12:16:57.880" v="93" actId="20577"/>
        <pc:sldMkLst>
          <pc:docMk/>
          <pc:sldMk cId="342640193" sldId="1500"/>
        </pc:sldMkLst>
        <pc:spChg chg="mod">
          <ac:chgData name="Peter MacDonald Eggers KC" userId="356ae2ca-b820-4ae9-8c4b-47a0acbdda4d" providerId="ADAL" clId="{2C22FC52-EEA3-4601-ABC9-36BEEE2C016C}" dt="2025-06-18T12:16:57.880" v="93" actId="20577"/>
          <ac:spMkLst>
            <pc:docMk/>
            <pc:sldMk cId="342640193" sldId="1500"/>
            <ac:spMk id="3" creationId="{045B096B-27F0-B0B2-A224-E833D5661A54}"/>
          </ac:spMkLst>
        </pc:spChg>
      </pc:sldChg>
      <pc:sldChg chg="modSp mod">
        <pc:chgData name="Peter MacDonald Eggers KC" userId="356ae2ca-b820-4ae9-8c4b-47a0acbdda4d" providerId="ADAL" clId="{2C22FC52-EEA3-4601-ABC9-36BEEE2C016C}" dt="2025-06-18T12:13:09.612" v="17" actId="403"/>
        <pc:sldMkLst>
          <pc:docMk/>
          <pc:sldMk cId="2906121635" sldId="1504"/>
        </pc:sldMkLst>
        <pc:spChg chg="mod">
          <ac:chgData name="Peter MacDonald Eggers KC" userId="356ae2ca-b820-4ae9-8c4b-47a0acbdda4d" providerId="ADAL" clId="{2C22FC52-EEA3-4601-ABC9-36BEEE2C016C}" dt="2025-06-18T12:13:09.612" v="17" actId="403"/>
          <ac:spMkLst>
            <pc:docMk/>
            <pc:sldMk cId="2906121635" sldId="1504"/>
            <ac:spMk id="3" creationId="{501F3352-F470-F1B6-FC69-960E686C3556}"/>
          </ac:spMkLst>
        </pc:spChg>
      </pc:sldChg>
      <pc:sldChg chg="modSp mod">
        <pc:chgData name="Peter MacDonald Eggers KC" userId="356ae2ca-b820-4ae9-8c4b-47a0acbdda4d" providerId="ADAL" clId="{2C22FC52-EEA3-4601-ABC9-36BEEE2C016C}" dt="2025-06-18T12:15:50.969" v="89" actId="255"/>
        <pc:sldMkLst>
          <pc:docMk/>
          <pc:sldMk cId="3800868833" sldId="1507"/>
        </pc:sldMkLst>
        <pc:spChg chg="mod">
          <ac:chgData name="Peter MacDonald Eggers KC" userId="356ae2ca-b820-4ae9-8c4b-47a0acbdda4d" providerId="ADAL" clId="{2C22FC52-EEA3-4601-ABC9-36BEEE2C016C}" dt="2025-06-18T12:15:50.969" v="89" actId="255"/>
          <ac:spMkLst>
            <pc:docMk/>
            <pc:sldMk cId="3800868833" sldId="1507"/>
            <ac:spMk id="3" creationId="{CB0FFEAC-489C-6F94-B4FA-0F2015AD56EE}"/>
          </ac:spMkLst>
        </pc:spChg>
      </pc:sldChg>
      <pc:sldChg chg="modSp mod">
        <pc:chgData name="Peter MacDonald Eggers KC" userId="356ae2ca-b820-4ae9-8c4b-47a0acbdda4d" providerId="ADAL" clId="{2C22FC52-EEA3-4601-ABC9-36BEEE2C016C}" dt="2025-06-18T12:17:39.552" v="144" actId="20577"/>
        <pc:sldMkLst>
          <pc:docMk/>
          <pc:sldMk cId="1454311321" sldId="1513"/>
        </pc:sldMkLst>
        <pc:spChg chg="mod">
          <ac:chgData name="Peter MacDonald Eggers KC" userId="356ae2ca-b820-4ae9-8c4b-47a0acbdda4d" providerId="ADAL" clId="{2C22FC52-EEA3-4601-ABC9-36BEEE2C016C}" dt="2025-06-18T12:17:39.552" v="144" actId="20577"/>
          <ac:spMkLst>
            <pc:docMk/>
            <pc:sldMk cId="1454311321" sldId="1513"/>
            <ac:spMk id="3" creationId="{F4D814A9-2B5C-B45E-02B7-C27F33D0445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FF3517CB-D6D7-4968-8377-11479D0E35EB}" type="datetimeFigureOut">
              <a:rPr lang="en-GB" smtClean="0"/>
              <a:t>18/06/2025</a:t>
            </a:fld>
            <a:endParaRPr lang="en-GB" dirty="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688E495-EA67-4B75-B998-CF8A2F3208FC}" type="slidenum">
              <a:rPr lang="en-GB" smtClean="0"/>
              <a:t>‹#›</a:t>
            </a:fld>
            <a:endParaRPr lang="en-GB" dirty="0"/>
          </a:p>
        </p:txBody>
      </p:sp>
    </p:spTree>
    <p:extLst>
      <p:ext uri="{BB962C8B-B14F-4D97-AF65-F5344CB8AC3E}">
        <p14:creationId xmlns:p14="http://schemas.microsoft.com/office/powerpoint/2010/main" val="1086208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AD8FC54-E0F4-4FBC-B595-884260AE7EBB}" type="datetimeFigureOut">
              <a:rPr lang="en-GB" smtClean="0"/>
              <a:t>18/06/2025</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B3755ADC-7F09-42D3-B5D3-C3491D34FE89}" type="slidenum">
              <a:rPr lang="en-GB" smtClean="0"/>
              <a:t>‹#›</a:t>
            </a:fld>
            <a:endParaRPr lang="en-GB" dirty="0"/>
          </a:p>
        </p:txBody>
      </p:sp>
    </p:spTree>
    <p:extLst>
      <p:ext uri="{BB962C8B-B14F-4D97-AF65-F5344CB8AC3E}">
        <p14:creationId xmlns:p14="http://schemas.microsoft.com/office/powerpoint/2010/main" val="1187459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978EB9F6-D6B5-45A1-81A7-4DDA35EB6E1A}" type="datetime1">
              <a:rPr lang="en-GB" smtClean="0"/>
              <a:t>18/06/2025</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sp>
        <p:nvSpPr>
          <p:cNvPr id="8" name="Rectangle 7">
            <a:extLst>
              <a:ext uri="{FF2B5EF4-FFF2-40B4-BE49-F238E27FC236}">
                <a16:creationId xmlns:a16="http://schemas.microsoft.com/office/drawing/2014/main" id="{E83844A7-775E-9500-6D14-4AA3EFEE43E4}"/>
              </a:ext>
            </a:extLst>
          </p:cNvPr>
          <p:cNvSpPr/>
          <p:nvPr/>
        </p:nvSpPr>
        <p:spPr>
          <a:xfrm>
            <a:off x="0" y="6492876"/>
            <a:ext cx="12192000" cy="365125"/>
          </a:xfrm>
          <a:prstGeom prst="rect">
            <a:avLst/>
          </a:prstGeom>
          <a:solidFill>
            <a:srgbClr val="4409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p>
        </p:txBody>
      </p:sp>
      <p:cxnSp>
        <p:nvCxnSpPr>
          <p:cNvPr id="9" name="Straight Connector 8">
            <a:extLst>
              <a:ext uri="{FF2B5EF4-FFF2-40B4-BE49-F238E27FC236}">
                <a16:creationId xmlns:a16="http://schemas.microsoft.com/office/drawing/2014/main" id="{D89496E1-F0A9-1EDF-0873-A905C296EF8C}"/>
              </a:ext>
            </a:extLst>
          </p:cNvPr>
          <p:cNvCxnSpPr>
            <a:cxnSpLocks/>
          </p:cNvCxnSpPr>
          <p:nvPr/>
        </p:nvCxnSpPr>
        <p:spPr>
          <a:xfrm>
            <a:off x="0" y="6414162"/>
            <a:ext cx="12192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3" name="Picture 12" descr="A purple and white logo&#10;&#10;AI-generated content may be incorrect.">
            <a:extLst>
              <a:ext uri="{FF2B5EF4-FFF2-40B4-BE49-F238E27FC236}">
                <a16:creationId xmlns:a16="http://schemas.microsoft.com/office/drawing/2014/main" id="{AAB35FE9-B7F8-72B8-4A89-7575CDF60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360" y="523388"/>
            <a:ext cx="1801368" cy="1801368"/>
          </a:xfrm>
          <a:prstGeom prst="rect">
            <a:avLst/>
          </a:prstGeom>
        </p:spPr>
      </p:pic>
    </p:spTree>
    <p:extLst>
      <p:ext uri="{BB962C8B-B14F-4D97-AF65-F5344CB8AC3E}">
        <p14:creationId xmlns:p14="http://schemas.microsoft.com/office/powerpoint/2010/main" val="41903280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34EB38A2-96FB-4907-8EBE-224095D1BFF7}" type="datetime1">
              <a:rPr lang="en-GB" smtClean="0"/>
              <a:t>18/06/2025</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sp>
        <p:nvSpPr>
          <p:cNvPr id="8" name="Rectangle 7">
            <a:extLst>
              <a:ext uri="{FF2B5EF4-FFF2-40B4-BE49-F238E27FC236}">
                <a16:creationId xmlns:a16="http://schemas.microsoft.com/office/drawing/2014/main" id="{216937F3-343E-9C39-BE49-B61CB68E4715}"/>
              </a:ext>
            </a:extLst>
          </p:cNvPr>
          <p:cNvSpPr/>
          <p:nvPr/>
        </p:nvSpPr>
        <p:spPr>
          <a:xfrm>
            <a:off x="0" y="1"/>
            <a:ext cx="12192000" cy="262729"/>
          </a:xfrm>
          <a:prstGeom prst="rect">
            <a:avLst/>
          </a:prstGeom>
          <a:solidFill>
            <a:srgbClr val="4409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p>
        </p:txBody>
      </p:sp>
    </p:spTree>
    <p:extLst>
      <p:ext uri="{BB962C8B-B14F-4D97-AF65-F5344CB8AC3E}">
        <p14:creationId xmlns:p14="http://schemas.microsoft.com/office/powerpoint/2010/main" val="1013335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AC37C98D-4593-4ACA-ABEF-AE74749CD7A9}" type="datetime1">
              <a:rPr lang="en-GB" smtClean="0"/>
              <a:t>18/06/2025</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spTree>
    <p:extLst>
      <p:ext uri="{BB962C8B-B14F-4D97-AF65-F5344CB8AC3E}">
        <p14:creationId xmlns:p14="http://schemas.microsoft.com/office/powerpoint/2010/main" val="411357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lvl1pPr>
              <a:defRPr sz="2800"/>
            </a:lvl1pPr>
            <a:lvl2pPr>
              <a:defRPr sz="2400"/>
            </a:lvl2pPr>
            <a:lvl3pP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lvl1pPr>
              <a:defRPr/>
            </a:lvl1pPr>
          </a:lstStyle>
          <a:p>
            <a:fld id="{2095D630-0B86-4115-BF31-1B238D1555C2}" type="datetime1">
              <a:rPr lang="en-GB" smtClean="0"/>
              <a:t>18/06/2025</a:t>
            </a:fld>
            <a:endParaRPr lang="en-GB" dirty="0"/>
          </a:p>
        </p:txBody>
      </p:sp>
      <p:sp>
        <p:nvSpPr>
          <p:cNvPr id="5" name="Footer Placeholder 4"/>
          <p:cNvSpPr>
            <a:spLocks noGrp="1"/>
          </p:cNvSpPr>
          <p:nvPr>
            <p:ph type="ftr" sz="quarter" idx="11"/>
          </p:nvPr>
        </p:nvSpPr>
        <p:spPr>
          <a:xfrm>
            <a:off x="7769629" y="6370170"/>
            <a:ext cx="3860800" cy="365125"/>
          </a:xfrm>
        </p:spPr>
        <p:txBody>
          <a:bodyPr/>
          <a:lstStyle>
            <a:lvl1pPr>
              <a:defRPr/>
            </a:lvl1pPr>
          </a:lstStyle>
          <a:p>
            <a:endParaRPr lang="en-GB" dirty="0"/>
          </a:p>
        </p:txBody>
      </p:sp>
      <p:sp>
        <p:nvSpPr>
          <p:cNvPr id="6" name="Slide Number Placeholder 5"/>
          <p:cNvSpPr>
            <a:spLocks noGrp="1"/>
          </p:cNvSpPr>
          <p:nvPr>
            <p:ph type="sldNum" sz="quarter" idx="12"/>
          </p:nvPr>
        </p:nvSpPr>
        <p:spPr>
          <a:xfrm>
            <a:off x="609600" y="6368262"/>
            <a:ext cx="2844800" cy="365125"/>
          </a:xfrm>
        </p:spPr>
        <p:txBody>
          <a:bodyPr/>
          <a:lstStyle>
            <a:lvl1pPr algn="l">
              <a:defRPr/>
            </a:lvl1pPr>
          </a:lstStyle>
          <a:p>
            <a:fld id="{AE1AD94E-4493-4787-A899-1F4AB18C3743}" type="slidenum">
              <a:rPr lang="en-GB" smtClean="0"/>
              <a:t>‹#›</a:t>
            </a:fld>
            <a:endParaRPr lang="en-GB" dirty="0"/>
          </a:p>
        </p:txBody>
      </p:sp>
      <p:cxnSp>
        <p:nvCxnSpPr>
          <p:cNvPr id="10" name="Straight Connector 9">
            <a:extLst>
              <a:ext uri="{FF2B5EF4-FFF2-40B4-BE49-F238E27FC236}">
                <a16:creationId xmlns:a16="http://schemas.microsoft.com/office/drawing/2014/main" id="{E63FA982-8416-107B-D524-3A3350FBD5EC}"/>
              </a:ext>
            </a:extLst>
          </p:cNvPr>
          <p:cNvCxnSpPr>
            <a:cxnSpLocks/>
          </p:cNvCxnSpPr>
          <p:nvPr/>
        </p:nvCxnSpPr>
        <p:spPr>
          <a:xfrm>
            <a:off x="0" y="1417638"/>
            <a:ext cx="121920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8" name="Picture 7" descr="A purple and white logo&#10;&#10;AI-generated content may be incorrect.">
            <a:extLst>
              <a:ext uri="{FF2B5EF4-FFF2-40B4-BE49-F238E27FC236}">
                <a16:creationId xmlns:a16="http://schemas.microsoft.com/office/drawing/2014/main" id="{59D9F83C-1729-8DF9-0309-B91478045A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0068" y="5655922"/>
            <a:ext cx="1081288" cy="1081288"/>
          </a:xfrm>
          <a:prstGeom prst="rect">
            <a:avLst/>
          </a:prstGeom>
        </p:spPr>
      </p:pic>
    </p:spTree>
    <p:extLst>
      <p:ext uri="{BB962C8B-B14F-4D97-AF65-F5344CB8AC3E}">
        <p14:creationId xmlns:p14="http://schemas.microsoft.com/office/powerpoint/2010/main" val="1260728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39F202F7-CC07-4DF5-A971-8C77764149C8}" type="datetime1">
              <a:rPr lang="en-GB" smtClean="0"/>
              <a:t>18/06/2025</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pic>
        <p:nvPicPr>
          <p:cNvPr id="9" name="Picture 8" descr="A purple and white logo&#10;&#10;AI-generated content may be incorrect.">
            <a:extLst>
              <a:ext uri="{FF2B5EF4-FFF2-40B4-BE49-F238E27FC236}">
                <a16:creationId xmlns:a16="http://schemas.microsoft.com/office/drawing/2014/main" id="{EC8DE2DF-1B8B-E363-5F09-46E4D66C1C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0068" y="5655922"/>
            <a:ext cx="1081288" cy="1081288"/>
          </a:xfrm>
          <a:prstGeom prst="rect">
            <a:avLst/>
          </a:prstGeom>
        </p:spPr>
      </p:pic>
    </p:spTree>
    <p:extLst>
      <p:ext uri="{BB962C8B-B14F-4D97-AF65-F5344CB8AC3E}">
        <p14:creationId xmlns:p14="http://schemas.microsoft.com/office/powerpoint/2010/main" val="1064492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fld id="{4712B9F9-14F9-4D4A-9C39-865445F8789B}" type="datetime1">
              <a:rPr lang="en-GB" smtClean="0"/>
              <a:t>18/06/2025</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cxnSp>
        <p:nvCxnSpPr>
          <p:cNvPr id="9" name="Straight Connector 8">
            <a:extLst>
              <a:ext uri="{FF2B5EF4-FFF2-40B4-BE49-F238E27FC236}">
                <a16:creationId xmlns:a16="http://schemas.microsoft.com/office/drawing/2014/main" id="{2F967FCE-5100-2140-1CF7-C13C85C5A55D}"/>
              </a:ext>
            </a:extLst>
          </p:cNvPr>
          <p:cNvCxnSpPr>
            <a:cxnSpLocks/>
          </p:cNvCxnSpPr>
          <p:nvPr/>
        </p:nvCxnSpPr>
        <p:spPr>
          <a:xfrm>
            <a:off x="0" y="1417638"/>
            <a:ext cx="121920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10" name="Picture 9" descr="A purple and white logo&#10;&#10;AI-generated content may be incorrect.">
            <a:extLst>
              <a:ext uri="{FF2B5EF4-FFF2-40B4-BE49-F238E27FC236}">
                <a16:creationId xmlns:a16="http://schemas.microsoft.com/office/drawing/2014/main" id="{657ECC8C-4DF4-08D8-B3CD-F6FAE95DF1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0068" y="5655922"/>
            <a:ext cx="1081288" cy="1081288"/>
          </a:xfrm>
          <a:prstGeom prst="rect">
            <a:avLst/>
          </a:prstGeom>
        </p:spPr>
      </p:pic>
    </p:spTree>
    <p:extLst>
      <p:ext uri="{BB962C8B-B14F-4D97-AF65-F5344CB8AC3E}">
        <p14:creationId xmlns:p14="http://schemas.microsoft.com/office/powerpoint/2010/main" val="301871714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fld id="{8036E1B9-7679-4778-9C3C-D35CDAA711A4}" type="datetime1">
              <a:rPr lang="en-GB" smtClean="0"/>
              <a:t>18/06/2025</a:t>
            </a:fld>
            <a:endParaRPr lang="en-GB" dirty="0"/>
          </a:p>
        </p:txBody>
      </p:sp>
      <p:sp>
        <p:nvSpPr>
          <p:cNvPr id="8" name="Footer Placeholder 4"/>
          <p:cNvSpPr>
            <a:spLocks noGrp="1"/>
          </p:cNvSpPr>
          <p:nvPr>
            <p:ph type="ftr" sz="quarter" idx="11"/>
          </p:nvPr>
        </p:nvSpPr>
        <p:spPr/>
        <p:txBody>
          <a:bodyPr/>
          <a:lstStyle>
            <a:lvl1pPr>
              <a:defRPr/>
            </a:lvl1pPr>
          </a:lstStyle>
          <a:p>
            <a:endParaRPr lang="en-GB" dirty="0"/>
          </a:p>
        </p:txBody>
      </p:sp>
      <p:sp>
        <p:nvSpPr>
          <p:cNvPr id="9"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cxnSp>
        <p:nvCxnSpPr>
          <p:cNvPr id="12" name="Straight Connector 11">
            <a:extLst>
              <a:ext uri="{FF2B5EF4-FFF2-40B4-BE49-F238E27FC236}">
                <a16:creationId xmlns:a16="http://schemas.microsoft.com/office/drawing/2014/main" id="{35F54EBE-46FA-AFE8-E9EA-D9FC56CF4315}"/>
              </a:ext>
            </a:extLst>
          </p:cNvPr>
          <p:cNvCxnSpPr>
            <a:cxnSpLocks/>
          </p:cNvCxnSpPr>
          <p:nvPr/>
        </p:nvCxnSpPr>
        <p:spPr>
          <a:xfrm>
            <a:off x="0" y="1417638"/>
            <a:ext cx="121920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11" name="Picture 10" descr="A purple and white logo&#10;&#10;AI-generated content may be incorrect.">
            <a:extLst>
              <a:ext uri="{FF2B5EF4-FFF2-40B4-BE49-F238E27FC236}">
                <a16:creationId xmlns:a16="http://schemas.microsoft.com/office/drawing/2014/main" id="{B2648BB5-AE5B-7866-E4A0-DEF5F8D301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0068" y="5655922"/>
            <a:ext cx="1081288" cy="1081288"/>
          </a:xfrm>
          <a:prstGeom prst="rect">
            <a:avLst/>
          </a:prstGeom>
        </p:spPr>
      </p:pic>
    </p:spTree>
    <p:extLst>
      <p:ext uri="{BB962C8B-B14F-4D97-AF65-F5344CB8AC3E}">
        <p14:creationId xmlns:p14="http://schemas.microsoft.com/office/powerpoint/2010/main" val="255025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fld id="{083EBA66-0506-4E8E-971D-E65D0947745A}" type="datetime1">
              <a:rPr lang="en-GB" smtClean="0"/>
              <a:t>18/06/2025</a:t>
            </a:fld>
            <a:endParaRPr lang="en-GB" dirty="0"/>
          </a:p>
        </p:txBody>
      </p:sp>
      <p:sp>
        <p:nvSpPr>
          <p:cNvPr id="4" name="Footer Placeholder 4"/>
          <p:cNvSpPr>
            <a:spLocks noGrp="1"/>
          </p:cNvSpPr>
          <p:nvPr>
            <p:ph type="ftr" sz="quarter" idx="11"/>
          </p:nvPr>
        </p:nvSpPr>
        <p:spPr/>
        <p:txBody>
          <a:bodyPr/>
          <a:lstStyle>
            <a:lvl1pPr>
              <a:defRPr/>
            </a:lvl1pPr>
          </a:lstStyle>
          <a:p>
            <a:endParaRPr lang="en-GB" dirty="0"/>
          </a:p>
        </p:txBody>
      </p:sp>
      <p:sp>
        <p:nvSpPr>
          <p:cNvPr id="5"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cxnSp>
        <p:nvCxnSpPr>
          <p:cNvPr id="7" name="Straight Connector 6">
            <a:extLst>
              <a:ext uri="{FF2B5EF4-FFF2-40B4-BE49-F238E27FC236}">
                <a16:creationId xmlns:a16="http://schemas.microsoft.com/office/drawing/2014/main" id="{50B1F170-3F25-9078-A9FC-9DA24E1439DE}"/>
              </a:ext>
            </a:extLst>
          </p:cNvPr>
          <p:cNvCxnSpPr>
            <a:cxnSpLocks/>
          </p:cNvCxnSpPr>
          <p:nvPr/>
        </p:nvCxnSpPr>
        <p:spPr>
          <a:xfrm>
            <a:off x="0" y="1417638"/>
            <a:ext cx="121920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046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299BB6BE-3EB7-4FD9-99E3-8DE62208BC74}" type="datetime1">
              <a:rPr lang="en-GB" smtClean="0"/>
              <a:t>18/06/2025</a:t>
            </a:fld>
            <a:endParaRPr lang="en-GB" dirty="0"/>
          </a:p>
        </p:txBody>
      </p:sp>
      <p:sp>
        <p:nvSpPr>
          <p:cNvPr id="3" name="Footer Placeholder 4"/>
          <p:cNvSpPr>
            <a:spLocks noGrp="1"/>
          </p:cNvSpPr>
          <p:nvPr>
            <p:ph type="ftr" sz="quarter" idx="11"/>
          </p:nvPr>
        </p:nvSpPr>
        <p:spPr/>
        <p:txBody>
          <a:bodyPr/>
          <a:lstStyle>
            <a:lvl1pPr>
              <a:defRPr/>
            </a:lvl1pPr>
          </a:lstStyle>
          <a:p>
            <a:endParaRPr lang="en-GB" dirty="0"/>
          </a:p>
        </p:txBody>
      </p:sp>
      <p:sp>
        <p:nvSpPr>
          <p:cNvPr id="4"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sp>
        <p:nvSpPr>
          <p:cNvPr id="6" name="Rectangle 5">
            <a:extLst>
              <a:ext uri="{FF2B5EF4-FFF2-40B4-BE49-F238E27FC236}">
                <a16:creationId xmlns:a16="http://schemas.microsoft.com/office/drawing/2014/main" id="{560BCCE2-0B86-ADB1-77DD-D7B5BBC14B19}"/>
              </a:ext>
            </a:extLst>
          </p:cNvPr>
          <p:cNvSpPr/>
          <p:nvPr/>
        </p:nvSpPr>
        <p:spPr>
          <a:xfrm>
            <a:off x="0" y="6595272"/>
            <a:ext cx="12192000" cy="262729"/>
          </a:xfrm>
          <a:prstGeom prst="rect">
            <a:avLst/>
          </a:prstGeom>
          <a:solidFill>
            <a:srgbClr val="4409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p>
        </p:txBody>
      </p:sp>
      <p:cxnSp>
        <p:nvCxnSpPr>
          <p:cNvPr id="5" name="Straight Connector 4">
            <a:extLst>
              <a:ext uri="{FF2B5EF4-FFF2-40B4-BE49-F238E27FC236}">
                <a16:creationId xmlns:a16="http://schemas.microsoft.com/office/drawing/2014/main" id="{6C26BF53-3AF9-D58D-1848-50C578F91EDE}"/>
              </a:ext>
            </a:extLst>
          </p:cNvPr>
          <p:cNvCxnSpPr>
            <a:cxnSpLocks/>
          </p:cNvCxnSpPr>
          <p:nvPr/>
        </p:nvCxnSpPr>
        <p:spPr>
          <a:xfrm>
            <a:off x="0" y="6414162"/>
            <a:ext cx="12192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6849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ember bio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6733" y="786745"/>
            <a:ext cx="6815667" cy="5339420"/>
          </a:xfrm>
        </p:spPr>
        <p:txBody>
          <a:bodyPr/>
          <a:lstStyle>
            <a:lvl1pPr>
              <a:defRPr sz="1400"/>
            </a:lvl1pPr>
            <a:lvl2pPr>
              <a:defRPr sz="1400"/>
            </a:lvl2pPr>
            <a:lvl3pPr>
              <a:defRPr sz="1100"/>
            </a:lvl3pPr>
            <a:lvl4pPr>
              <a:defRPr sz="1050"/>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hasCustomPrompt="1"/>
          </p:nvPr>
        </p:nvSpPr>
        <p:spPr>
          <a:xfrm>
            <a:off x="609602" y="2820839"/>
            <a:ext cx="3393055" cy="3305327"/>
          </a:xfrm>
        </p:spPr>
        <p:txBody>
          <a:bodyPr/>
          <a:lstStyle>
            <a:lvl1pPr marL="0" indent="0">
              <a:buNone/>
              <a:defRPr sz="1800" b="1"/>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dirty="0"/>
              <a:t>Name &amp; year of call</a:t>
            </a:r>
          </a:p>
        </p:txBody>
      </p:sp>
      <p:sp>
        <p:nvSpPr>
          <p:cNvPr id="5" name="Date Placeholder 3"/>
          <p:cNvSpPr>
            <a:spLocks noGrp="1"/>
          </p:cNvSpPr>
          <p:nvPr>
            <p:ph type="dt" sz="half" idx="10"/>
          </p:nvPr>
        </p:nvSpPr>
        <p:spPr/>
        <p:txBody>
          <a:bodyPr/>
          <a:lstStyle>
            <a:lvl1pPr>
              <a:defRPr/>
            </a:lvl1pPr>
          </a:lstStyle>
          <a:p>
            <a:fld id="{E11D5654-B9C4-4510-A161-D4529B9FC855}" type="datetime1">
              <a:rPr lang="en-GB" smtClean="0"/>
              <a:t>18/06/2025</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FA7B1A45-2A47-4214-8B0A-7D9D2D62BBC5}" type="slidenum">
              <a:rPr lang="en-GB" smtClean="0"/>
              <a:t>‹#›</a:t>
            </a:fld>
            <a:endParaRPr lang="en-GB" dirty="0"/>
          </a:p>
        </p:txBody>
      </p:sp>
      <p:sp>
        <p:nvSpPr>
          <p:cNvPr id="9" name="Rectangle 8">
            <a:extLst>
              <a:ext uri="{FF2B5EF4-FFF2-40B4-BE49-F238E27FC236}">
                <a16:creationId xmlns:a16="http://schemas.microsoft.com/office/drawing/2014/main" id="{B25D15B6-A4AA-1DFC-7657-978910234A6D}"/>
              </a:ext>
            </a:extLst>
          </p:cNvPr>
          <p:cNvSpPr/>
          <p:nvPr/>
        </p:nvSpPr>
        <p:spPr>
          <a:xfrm>
            <a:off x="0" y="1"/>
            <a:ext cx="12192000" cy="262729"/>
          </a:xfrm>
          <a:prstGeom prst="rect">
            <a:avLst/>
          </a:prstGeom>
          <a:solidFill>
            <a:srgbClr val="4409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p>
        </p:txBody>
      </p:sp>
      <p:sp>
        <p:nvSpPr>
          <p:cNvPr id="11" name="TextBox 10">
            <a:extLst>
              <a:ext uri="{FF2B5EF4-FFF2-40B4-BE49-F238E27FC236}">
                <a16:creationId xmlns:a16="http://schemas.microsoft.com/office/drawing/2014/main" id="{56D614F8-FE4D-2E07-A39E-6A3914424F46}"/>
              </a:ext>
            </a:extLst>
          </p:cNvPr>
          <p:cNvSpPr txBox="1"/>
          <p:nvPr/>
        </p:nvSpPr>
        <p:spPr>
          <a:xfrm>
            <a:off x="609601" y="655608"/>
            <a:ext cx="4011084" cy="369332"/>
          </a:xfrm>
          <a:prstGeom prst="rect">
            <a:avLst/>
          </a:prstGeom>
          <a:noFill/>
        </p:spPr>
        <p:txBody>
          <a:bodyPr wrap="square" rtlCol="0">
            <a:spAutoFit/>
          </a:bodyPr>
          <a:lstStyle/>
          <a:p>
            <a:endParaRPr lang="en-GB" sz="1800" dirty="0">
              <a:ln>
                <a:solidFill>
                  <a:schemeClr val="tx1"/>
                </a:solidFill>
              </a:ln>
            </a:endParaRPr>
          </a:p>
        </p:txBody>
      </p:sp>
      <p:sp>
        <p:nvSpPr>
          <p:cNvPr id="16" name="Picture Placeholder 15">
            <a:extLst>
              <a:ext uri="{FF2B5EF4-FFF2-40B4-BE49-F238E27FC236}">
                <a16:creationId xmlns:a16="http://schemas.microsoft.com/office/drawing/2014/main" id="{ED175EFA-2697-8728-F79D-0898E505E988}"/>
              </a:ext>
            </a:extLst>
          </p:cNvPr>
          <p:cNvSpPr>
            <a:spLocks noGrp="1"/>
          </p:cNvSpPr>
          <p:nvPr>
            <p:ph type="pic" sz="quarter" idx="13"/>
          </p:nvPr>
        </p:nvSpPr>
        <p:spPr>
          <a:xfrm>
            <a:off x="609601" y="786745"/>
            <a:ext cx="3393056" cy="1815168"/>
          </a:xfrm>
          <a:ln>
            <a:solidFill>
              <a:srgbClr val="44095B"/>
            </a:solidFill>
          </a:ln>
        </p:spPr>
        <p:txBody>
          <a:bodyPr/>
          <a:lstStyle/>
          <a:p>
            <a:r>
              <a:rPr lang="en-US" dirty="0"/>
              <a:t>Click icon to add picture</a:t>
            </a:r>
            <a:endParaRPr lang="en-GB" dirty="0"/>
          </a:p>
        </p:txBody>
      </p:sp>
    </p:spTree>
    <p:extLst>
      <p:ext uri="{BB962C8B-B14F-4D97-AF65-F5344CB8AC3E}">
        <p14:creationId xmlns:p14="http://schemas.microsoft.com/office/powerpoint/2010/main" val="113064266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FC19FD87-61D0-48C9-A6CD-288D583DC575}" type="datetime1">
              <a:rPr lang="en-GB" smtClean="0"/>
              <a:t>18/06/2025</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AE1AD94E-4493-4787-A899-1F4AB18C3743}" type="slidenum">
              <a:rPr lang="en-GB" smtClean="0"/>
              <a:t>‹#›</a:t>
            </a:fld>
            <a:endParaRPr lang="en-GB" dirty="0"/>
          </a:p>
        </p:txBody>
      </p:sp>
      <p:sp>
        <p:nvSpPr>
          <p:cNvPr id="9" name="Rectangle 8">
            <a:extLst>
              <a:ext uri="{FF2B5EF4-FFF2-40B4-BE49-F238E27FC236}">
                <a16:creationId xmlns:a16="http://schemas.microsoft.com/office/drawing/2014/main" id="{C97FE939-80E6-0672-3468-AC599253B3A0}"/>
              </a:ext>
            </a:extLst>
          </p:cNvPr>
          <p:cNvSpPr/>
          <p:nvPr/>
        </p:nvSpPr>
        <p:spPr>
          <a:xfrm>
            <a:off x="0" y="1"/>
            <a:ext cx="12192000" cy="262729"/>
          </a:xfrm>
          <a:prstGeom prst="rect">
            <a:avLst/>
          </a:prstGeom>
          <a:solidFill>
            <a:srgbClr val="4409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p>
        </p:txBody>
      </p:sp>
    </p:spTree>
    <p:extLst>
      <p:ext uri="{BB962C8B-B14F-4D97-AF65-F5344CB8AC3E}">
        <p14:creationId xmlns:p14="http://schemas.microsoft.com/office/powerpoint/2010/main" val="2842773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dirty="0"/>
          </a:p>
        </p:txBody>
      </p:sp>
      <p:sp>
        <p:nvSpPr>
          <p:cNvPr id="1027" name="Text Placeholder 2"/>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 name="Date Placeholder 3"/>
          <p:cNvSpPr>
            <a:spLocks noGrp="1"/>
          </p:cNvSpPr>
          <p:nvPr>
            <p:ph type="dt" sz="half" idx="2"/>
          </p:nvPr>
        </p:nvSpPr>
        <p:spPr>
          <a:xfrm>
            <a:off x="4673600" y="6345155"/>
            <a:ext cx="2844800" cy="365125"/>
          </a:xfrm>
          <a:prstGeom prst="rect">
            <a:avLst/>
          </a:prstGeom>
        </p:spPr>
        <p:txBody>
          <a:bodyPr vert="horz" lIns="91440" tIns="45720" rIns="91440" bIns="45720" rtlCol="0" anchor="ctr"/>
          <a:lstStyle>
            <a:lvl1pPr algn="ctr" fontAlgn="auto">
              <a:spcBef>
                <a:spcPts val="0"/>
              </a:spcBef>
              <a:spcAft>
                <a:spcPts val="0"/>
              </a:spcAft>
              <a:defRPr sz="900" smtClean="0">
                <a:solidFill>
                  <a:schemeClr val="tx1">
                    <a:tint val="75000"/>
                  </a:schemeClr>
                </a:solidFill>
                <a:latin typeface="+mn-lt"/>
                <a:cs typeface="+mn-cs"/>
              </a:defRPr>
            </a:lvl1pPr>
          </a:lstStyle>
          <a:p>
            <a:fld id="{DE8F01CB-F9BD-4246-B50F-E98DD2452A33}" type="datetime1">
              <a:rPr lang="en-GB" smtClean="0"/>
              <a:pPr/>
              <a:t>18/06/2025</a:t>
            </a:fld>
            <a:endParaRPr lang="en-GB" dirty="0"/>
          </a:p>
        </p:txBody>
      </p:sp>
      <p:sp>
        <p:nvSpPr>
          <p:cNvPr id="5" name="Footer Placeholder 4"/>
          <p:cNvSpPr>
            <a:spLocks noGrp="1"/>
          </p:cNvSpPr>
          <p:nvPr>
            <p:ph type="ftr" sz="quarter" idx="3"/>
          </p:nvPr>
        </p:nvSpPr>
        <p:spPr>
          <a:xfrm>
            <a:off x="7721600" y="6308730"/>
            <a:ext cx="3860800" cy="365125"/>
          </a:xfrm>
          <a:prstGeom prst="rect">
            <a:avLst/>
          </a:prstGeom>
        </p:spPr>
        <p:txBody>
          <a:bodyPr vert="horz" lIns="91440" tIns="45720" rIns="91440" bIns="45720" rtlCol="0" anchor="ctr"/>
          <a:lstStyle>
            <a:lvl1pPr algn="ctr" fontAlgn="auto">
              <a:spcBef>
                <a:spcPts val="0"/>
              </a:spcBef>
              <a:spcAft>
                <a:spcPts val="0"/>
              </a:spcAft>
              <a:defRPr sz="900" smtClean="0">
                <a:solidFill>
                  <a:schemeClr val="tx1">
                    <a:tint val="75000"/>
                  </a:schemeClr>
                </a:solidFill>
                <a:latin typeface="+mn-lt"/>
                <a:cs typeface="+mn-cs"/>
              </a:defRPr>
            </a:lvl1pPr>
          </a:lstStyle>
          <a:p>
            <a:endParaRPr lang="en-GB" dirty="0"/>
          </a:p>
        </p:txBody>
      </p:sp>
      <p:sp>
        <p:nvSpPr>
          <p:cNvPr id="6" name="Slide Number Placeholder 5"/>
          <p:cNvSpPr>
            <a:spLocks noGrp="1"/>
          </p:cNvSpPr>
          <p:nvPr>
            <p:ph type="sldNum" sz="quarter" idx="4"/>
          </p:nvPr>
        </p:nvSpPr>
        <p:spPr>
          <a:xfrm>
            <a:off x="609600" y="6345156"/>
            <a:ext cx="2844800" cy="365125"/>
          </a:xfrm>
          <a:prstGeom prst="rect">
            <a:avLst/>
          </a:prstGeom>
        </p:spPr>
        <p:txBody>
          <a:bodyPr vert="horz" lIns="91440" tIns="45720" rIns="91440" bIns="45720" rtlCol="0" anchor="ctr"/>
          <a:lstStyle>
            <a:lvl1pPr algn="l" fontAlgn="auto">
              <a:spcBef>
                <a:spcPts val="0"/>
              </a:spcBef>
              <a:spcAft>
                <a:spcPts val="0"/>
              </a:spcAft>
              <a:defRPr sz="900" smtClean="0">
                <a:solidFill>
                  <a:schemeClr val="tx1">
                    <a:tint val="75000"/>
                  </a:schemeClr>
                </a:solidFill>
                <a:latin typeface="+mn-lt"/>
                <a:cs typeface="+mn-cs"/>
              </a:defRPr>
            </a:lvl1pPr>
          </a:lstStyle>
          <a:p>
            <a:fld id="{FA7B1A45-2A47-4214-8B0A-7D9D2D62BBC5}" type="slidenum">
              <a:rPr lang="en-GB" smtClean="0"/>
              <a:pPr/>
              <a:t>‹#›</a:t>
            </a:fld>
            <a:endParaRPr lang="en-GB" dirty="0"/>
          </a:p>
        </p:txBody>
      </p:sp>
    </p:spTree>
    <p:extLst>
      <p:ext uri="{BB962C8B-B14F-4D97-AF65-F5344CB8AC3E}">
        <p14:creationId xmlns:p14="http://schemas.microsoft.com/office/powerpoint/2010/main" val="388567986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ctr" rtl="0" eaLnBrk="1" fontAlgn="base" hangingPunct="1">
        <a:spcBef>
          <a:spcPct val="0"/>
        </a:spcBef>
        <a:spcAft>
          <a:spcPct val="0"/>
        </a:spcAft>
        <a:defRPr sz="3300" b="1" kern="1200">
          <a:solidFill>
            <a:srgbClr val="44095B"/>
          </a:solidFill>
          <a:latin typeface="+mj-lt"/>
          <a:ea typeface="+mj-ea"/>
          <a:cs typeface="+mj-cs"/>
        </a:defRPr>
      </a:lvl1pPr>
      <a:lvl2pPr algn="ctr" rtl="0" eaLnBrk="1" fontAlgn="base" hangingPunct="1">
        <a:spcBef>
          <a:spcPct val="0"/>
        </a:spcBef>
        <a:spcAft>
          <a:spcPct val="0"/>
        </a:spcAft>
        <a:defRPr sz="3300">
          <a:solidFill>
            <a:schemeClr val="tx1"/>
          </a:solidFill>
          <a:latin typeface="Calibri" pitchFamily="34" charset="0"/>
        </a:defRPr>
      </a:lvl2pPr>
      <a:lvl3pPr algn="ctr" rtl="0" eaLnBrk="1" fontAlgn="base" hangingPunct="1">
        <a:spcBef>
          <a:spcPct val="0"/>
        </a:spcBef>
        <a:spcAft>
          <a:spcPct val="0"/>
        </a:spcAft>
        <a:defRPr sz="3300">
          <a:solidFill>
            <a:schemeClr val="tx1"/>
          </a:solidFill>
          <a:latin typeface="Calibri" pitchFamily="34" charset="0"/>
        </a:defRPr>
      </a:lvl3pPr>
      <a:lvl4pPr algn="ctr" rtl="0" eaLnBrk="1" fontAlgn="base" hangingPunct="1">
        <a:spcBef>
          <a:spcPct val="0"/>
        </a:spcBef>
        <a:spcAft>
          <a:spcPct val="0"/>
        </a:spcAft>
        <a:defRPr sz="3300">
          <a:solidFill>
            <a:schemeClr val="tx1"/>
          </a:solidFill>
          <a:latin typeface="Calibri" pitchFamily="34" charset="0"/>
        </a:defRPr>
      </a:lvl4pPr>
      <a:lvl5pPr algn="ctr" rtl="0" eaLnBrk="1" fontAlgn="base" hangingPunct="1">
        <a:spcBef>
          <a:spcPct val="0"/>
        </a:spcBef>
        <a:spcAft>
          <a:spcPct val="0"/>
        </a:spcAft>
        <a:defRPr sz="3300">
          <a:solidFill>
            <a:schemeClr val="tx1"/>
          </a:solidFill>
          <a:latin typeface="Calibri" pitchFamily="34" charset="0"/>
        </a:defRPr>
      </a:lvl5pPr>
      <a:lvl6pPr marL="342900" algn="ctr" rtl="0" eaLnBrk="1" fontAlgn="base" hangingPunct="1">
        <a:spcBef>
          <a:spcPct val="0"/>
        </a:spcBef>
        <a:spcAft>
          <a:spcPct val="0"/>
        </a:spcAft>
        <a:defRPr sz="3300">
          <a:solidFill>
            <a:schemeClr val="tx1"/>
          </a:solidFill>
          <a:latin typeface="Calibri" pitchFamily="34" charset="0"/>
        </a:defRPr>
      </a:lvl6pPr>
      <a:lvl7pPr marL="685800" algn="ctr" rtl="0" eaLnBrk="1" fontAlgn="base" hangingPunct="1">
        <a:spcBef>
          <a:spcPct val="0"/>
        </a:spcBef>
        <a:spcAft>
          <a:spcPct val="0"/>
        </a:spcAft>
        <a:defRPr sz="3300">
          <a:solidFill>
            <a:schemeClr val="tx1"/>
          </a:solidFill>
          <a:latin typeface="Calibri" pitchFamily="34" charset="0"/>
        </a:defRPr>
      </a:lvl7pPr>
      <a:lvl8pPr marL="1028700" algn="ctr" rtl="0" eaLnBrk="1" fontAlgn="base" hangingPunct="1">
        <a:spcBef>
          <a:spcPct val="0"/>
        </a:spcBef>
        <a:spcAft>
          <a:spcPct val="0"/>
        </a:spcAft>
        <a:defRPr sz="3300">
          <a:solidFill>
            <a:schemeClr val="tx1"/>
          </a:solidFill>
          <a:latin typeface="Calibri" pitchFamily="34" charset="0"/>
        </a:defRPr>
      </a:lvl8pPr>
      <a:lvl9pPr marL="1371600" algn="ctr" rtl="0" eaLnBrk="1" fontAlgn="base" hangingPunct="1">
        <a:spcBef>
          <a:spcPct val="0"/>
        </a:spcBef>
        <a:spcAft>
          <a:spcPct val="0"/>
        </a:spcAft>
        <a:defRPr sz="3300">
          <a:solidFill>
            <a:schemeClr val="tx1"/>
          </a:solidFill>
          <a:latin typeface="Calibri" pitchFamily="34" charset="0"/>
        </a:defRPr>
      </a:lvl9pPr>
    </p:titleStyle>
    <p:bodyStyle>
      <a:lvl1pPr marL="257175" indent="-257175" algn="l" rtl="0" eaLnBrk="1" fontAlgn="base" hangingPunct="1">
        <a:spcBef>
          <a:spcPct val="20000"/>
        </a:spcBef>
        <a:spcAft>
          <a:spcPct val="0"/>
        </a:spcAft>
        <a:buFont typeface="Arial" charset="0"/>
        <a:buChar char="•"/>
        <a:defRPr sz="2400" kern="1200">
          <a:solidFill>
            <a:srgbClr val="44095B"/>
          </a:solidFill>
          <a:latin typeface="+mn-lt"/>
          <a:ea typeface="+mn-ea"/>
          <a:cs typeface="+mn-cs"/>
        </a:defRPr>
      </a:lvl1pPr>
      <a:lvl2pPr marL="557213" indent="-214313" algn="l" rtl="0" eaLnBrk="1" fontAlgn="base" hangingPunct="1">
        <a:spcBef>
          <a:spcPct val="20000"/>
        </a:spcBef>
        <a:spcAft>
          <a:spcPct val="0"/>
        </a:spcAft>
        <a:buFont typeface="Arial" charset="0"/>
        <a:buChar char="–"/>
        <a:defRPr sz="2100" kern="1200">
          <a:solidFill>
            <a:srgbClr val="44095B"/>
          </a:solidFill>
          <a:latin typeface="+mn-lt"/>
          <a:ea typeface="+mn-ea"/>
          <a:cs typeface="+mn-cs"/>
        </a:defRPr>
      </a:lvl2pPr>
      <a:lvl3pPr marL="857250" indent="-171450" algn="l" rtl="0" eaLnBrk="1" fontAlgn="base" hangingPunct="1">
        <a:spcBef>
          <a:spcPct val="20000"/>
        </a:spcBef>
        <a:spcAft>
          <a:spcPct val="0"/>
        </a:spcAft>
        <a:buFont typeface="Arial" charset="0"/>
        <a:buChar char="•"/>
        <a:defRPr sz="1800" kern="1200">
          <a:solidFill>
            <a:srgbClr val="44095B"/>
          </a:solidFill>
          <a:latin typeface="+mn-lt"/>
          <a:ea typeface="+mn-ea"/>
          <a:cs typeface="+mn-cs"/>
        </a:defRPr>
      </a:lvl3pPr>
      <a:lvl4pPr marL="1200150" indent="-171450" algn="l" rtl="0" eaLnBrk="1" fontAlgn="base" hangingPunct="1">
        <a:spcBef>
          <a:spcPct val="20000"/>
        </a:spcBef>
        <a:spcAft>
          <a:spcPct val="0"/>
        </a:spcAft>
        <a:buFont typeface="Arial" charset="0"/>
        <a:buChar char="–"/>
        <a:defRPr sz="1500" kern="1200">
          <a:solidFill>
            <a:srgbClr val="44095B"/>
          </a:solidFill>
          <a:latin typeface="+mn-lt"/>
          <a:ea typeface="+mn-ea"/>
          <a:cs typeface="+mn-cs"/>
        </a:defRPr>
      </a:lvl4pPr>
      <a:lvl5pPr marL="1543050" indent="-171450" algn="l" rtl="0" eaLnBrk="1" fontAlgn="base" hangingPunct="1">
        <a:spcBef>
          <a:spcPct val="20000"/>
        </a:spcBef>
        <a:spcAft>
          <a:spcPct val="0"/>
        </a:spcAft>
        <a:buFont typeface="Arial" charset="0"/>
        <a:buChar char="»"/>
        <a:defRPr sz="1500" kern="1200">
          <a:solidFill>
            <a:srgbClr val="44095B"/>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barstandardsboard.org.uk/" TargetMode="External"/><Relationship Id="rId2" Type="http://schemas.openxmlformats.org/officeDocument/2006/relationships/hyperlink" Target="mailto:seniorclerks@7kbw.co.uk"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br>
              <a:rPr lang="en-GB" dirty="0"/>
            </a:br>
            <a:r>
              <a:rPr lang="en-GB" dirty="0"/>
              <a:t>INSURANCE ACT 2015</a:t>
            </a:r>
            <a:br>
              <a:rPr lang="en-GB" dirty="0"/>
            </a:br>
            <a:r>
              <a:rPr lang="en-GB" dirty="0"/>
              <a:t>AN UPDATE</a:t>
            </a:r>
            <a:br>
              <a:rPr lang="en-GB" dirty="0"/>
            </a:br>
            <a:endParaRPr lang="en-GB" dirty="0"/>
          </a:p>
        </p:txBody>
      </p:sp>
      <p:sp>
        <p:nvSpPr>
          <p:cNvPr id="3" name="Subtitle 2"/>
          <p:cNvSpPr>
            <a:spLocks noGrp="1"/>
          </p:cNvSpPr>
          <p:nvPr>
            <p:ph type="subTitle" idx="1"/>
          </p:nvPr>
        </p:nvSpPr>
        <p:spPr>
          <a:xfrm>
            <a:off x="1828800" y="3886200"/>
            <a:ext cx="8534400" cy="1752600"/>
          </a:xfrm>
        </p:spPr>
        <p:txBody>
          <a:bodyPr>
            <a:normAutofit/>
          </a:bodyPr>
          <a:lstStyle/>
          <a:p>
            <a:endParaRPr lang="en-GB" dirty="0"/>
          </a:p>
          <a:p>
            <a:r>
              <a:rPr lang="en-GB" dirty="0"/>
              <a:t>Peter MacDonald Eggers KC</a:t>
            </a:r>
          </a:p>
        </p:txBody>
      </p:sp>
    </p:spTree>
    <p:extLst>
      <p:ext uri="{BB962C8B-B14F-4D97-AF65-F5344CB8AC3E}">
        <p14:creationId xmlns:p14="http://schemas.microsoft.com/office/powerpoint/2010/main" val="3205044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66B79-1C2C-D386-75A6-611C472E6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DA504E-827C-A310-243E-31E73B329BCD}"/>
              </a:ext>
            </a:extLst>
          </p:cNvPr>
          <p:cNvSpPr>
            <a:spLocks noGrp="1"/>
          </p:cNvSpPr>
          <p:nvPr>
            <p:ph type="title"/>
          </p:nvPr>
        </p:nvSpPr>
        <p:spPr/>
        <p:txBody>
          <a:bodyPr/>
          <a:lstStyle/>
          <a:p>
            <a:pPr algn="l"/>
            <a:r>
              <a:rPr lang="en-GB" sz="2400" i="1" dirty="0"/>
              <a:t>Delos Shipholding SA v Allianz Global </a:t>
            </a:r>
            <a:br>
              <a:rPr lang="en-GB" sz="3600" i="1" dirty="0"/>
            </a:br>
            <a:r>
              <a:rPr lang="en-GB" sz="2200" dirty="0"/>
              <a:t>[2024] EWHC 719 (Comm); [2024] 1 Lloyd’s Rep 489</a:t>
            </a:r>
          </a:p>
        </p:txBody>
      </p:sp>
      <p:sp>
        <p:nvSpPr>
          <p:cNvPr id="3" name="Content Placeholder 2">
            <a:extLst>
              <a:ext uri="{FF2B5EF4-FFF2-40B4-BE49-F238E27FC236}">
                <a16:creationId xmlns:a16="http://schemas.microsoft.com/office/drawing/2014/main" id="{466F4FB4-DF1F-1EFB-8D89-64D0A4BFEB87}"/>
              </a:ext>
            </a:extLst>
          </p:cNvPr>
          <p:cNvSpPr>
            <a:spLocks noGrp="1"/>
          </p:cNvSpPr>
          <p:nvPr>
            <p:ph idx="1"/>
          </p:nvPr>
        </p:nvSpPr>
        <p:spPr/>
        <p:txBody>
          <a:bodyPr/>
          <a:lstStyle/>
          <a:p>
            <a:pPr>
              <a:spcAft>
                <a:spcPts val="600"/>
              </a:spcAft>
            </a:pPr>
            <a:r>
              <a:rPr lang="en-GB" sz="2000" dirty="0"/>
              <a:t>The Court did not conclude that it would have been reasonable for the Owners to have conducted such enquiries </a:t>
            </a:r>
          </a:p>
          <a:p>
            <a:pPr>
              <a:spcAft>
                <a:spcPts val="600"/>
              </a:spcAft>
            </a:pPr>
            <a:r>
              <a:rPr lang="en-GB" sz="2000" dirty="0"/>
              <a:t>The Court also held that as the director had no operational role regarding the trading of the Vessel or its insurance, he would not have known anything about the risk to be insured and asking him would have been a somewhat pointless exercise</a:t>
            </a:r>
          </a:p>
          <a:p>
            <a:pPr>
              <a:spcAft>
                <a:spcPts val="600"/>
              </a:spcAft>
            </a:pPr>
            <a:r>
              <a:rPr lang="en-GB" sz="2000" dirty="0"/>
              <a:t>For purposes of materiality and inducement, in addition to the non-disclosed circumstance, the Court should also consider exculpatory information:</a:t>
            </a:r>
          </a:p>
          <a:p>
            <a:pPr lvl="1">
              <a:spcAft>
                <a:spcPts val="600"/>
              </a:spcAft>
            </a:pPr>
            <a:r>
              <a:rPr lang="en-GB" sz="1800" i="1" dirty="0"/>
              <a:t>Drake v Provident</a:t>
            </a:r>
            <a:r>
              <a:rPr lang="en-GB" sz="1800" dirty="0"/>
              <a:t> [2004] Lloyd’s Rep 277</a:t>
            </a:r>
          </a:p>
          <a:p>
            <a:pPr lvl="1">
              <a:spcAft>
                <a:spcPts val="600"/>
              </a:spcAft>
            </a:pPr>
            <a:r>
              <a:rPr lang="en-GB" sz="1800" i="1" dirty="0"/>
              <a:t>Sea Glory v Al </a:t>
            </a:r>
            <a:r>
              <a:rPr lang="en-GB" sz="1800" i="1" dirty="0" err="1"/>
              <a:t>Sagr</a:t>
            </a:r>
            <a:r>
              <a:rPr lang="en-GB" sz="1800" i="1" dirty="0"/>
              <a:t> </a:t>
            </a:r>
            <a:r>
              <a:rPr lang="en-GB" sz="1800" dirty="0"/>
              <a:t>[2014] 1 Lloyd’s Rep 14</a:t>
            </a:r>
            <a:endParaRPr lang="en-GB" sz="1800" i="1" dirty="0"/>
          </a:p>
          <a:p>
            <a:pPr lvl="1"/>
            <a:endParaRPr lang="en-GB" sz="1600" dirty="0"/>
          </a:p>
        </p:txBody>
      </p:sp>
      <p:sp>
        <p:nvSpPr>
          <p:cNvPr id="4" name="Slide Number Placeholder 3">
            <a:extLst>
              <a:ext uri="{FF2B5EF4-FFF2-40B4-BE49-F238E27FC236}">
                <a16:creationId xmlns:a16="http://schemas.microsoft.com/office/drawing/2014/main" id="{4F2E2B11-A0BA-FBE9-0068-F0B4320866D7}"/>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10</a:t>
            </a:fld>
            <a:endParaRPr lang="en-GB" sz="1800" dirty="0">
              <a:solidFill>
                <a:prstClr val="black"/>
              </a:solidFill>
              <a:latin typeface="Calibri"/>
            </a:endParaRPr>
          </a:p>
        </p:txBody>
      </p:sp>
    </p:spTree>
    <p:extLst>
      <p:ext uri="{BB962C8B-B14F-4D97-AF65-F5344CB8AC3E}">
        <p14:creationId xmlns:p14="http://schemas.microsoft.com/office/powerpoint/2010/main" val="2369127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DF24D-B844-A4CB-735F-E0768C8C1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008CB-A787-C14A-3EEA-DA06BFB8A282}"/>
              </a:ext>
            </a:extLst>
          </p:cNvPr>
          <p:cNvSpPr>
            <a:spLocks noGrp="1"/>
          </p:cNvSpPr>
          <p:nvPr>
            <p:ph type="title"/>
          </p:nvPr>
        </p:nvSpPr>
        <p:spPr/>
        <p:txBody>
          <a:bodyPr/>
          <a:lstStyle/>
          <a:p>
            <a:pPr algn="l"/>
            <a:r>
              <a:rPr lang="en-GB" sz="2400" i="1" dirty="0"/>
              <a:t>Delos Shipholding SA v Allianz Global </a:t>
            </a:r>
            <a:br>
              <a:rPr lang="en-GB" sz="3600" i="1" dirty="0"/>
            </a:br>
            <a:r>
              <a:rPr lang="en-GB" sz="2200" dirty="0"/>
              <a:t>[2024] EWHC 719 (Comm); [2024] 1 Lloyd’s Rep 4</a:t>
            </a:r>
            <a:r>
              <a:rPr lang="en-GB" sz="2800" dirty="0"/>
              <a:t>89</a:t>
            </a:r>
          </a:p>
        </p:txBody>
      </p:sp>
      <p:sp>
        <p:nvSpPr>
          <p:cNvPr id="3" name="Content Placeholder 2">
            <a:extLst>
              <a:ext uri="{FF2B5EF4-FFF2-40B4-BE49-F238E27FC236}">
                <a16:creationId xmlns:a16="http://schemas.microsoft.com/office/drawing/2014/main" id="{1023F771-7476-9384-EB01-EE94DBE9E355}"/>
              </a:ext>
            </a:extLst>
          </p:cNvPr>
          <p:cNvSpPr>
            <a:spLocks noGrp="1"/>
          </p:cNvSpPr>
          <p:nvPr>
            <p:ph idx="1"/>
          </p:nvPr>
        </p:nvSpPr>
        <p:spPr/>
        <p:txBody>
          <a:bodyPr/>
          <a:lstStyle/>
          <a:p>
            <a:pPr>
              <a:spcAft>
                <a:spcPts val="600"/>
              </a:spcAft>
            </a:pPr>
            <a:r>
              <a:rPr lang="en-GB" sz="2000" dirty="0"/>
              <a:t>The Court held that the criminal charges were material (sect. 7(3)) on the basis that a prudent underwriter would have wanted to consider imposing a condition, for example, that the director should be replaced.</a:t>
            </a:r>
          </a:p>
          <a:p>
            <a:pPr>
              <a:spcAft>
                <a:spcPts val="600"/>
              </a:spcAft>
            </a:pPr>
            <a:r>
              <a:rPr lang="en-GB" sz="2000" dirty="0"/>
              <a:t>As regards inducement, the Court held that the underwriters would have been prepared to write the risk on the same terms and for the same premium but with the imposition of a condition requiring replacement of the nominee director of those SPVs where he was appointed</a:t>
            </a:r>
          </a:p>
          <a:p>
            <a:pPr>
              <a:spcAft>
                <a:spcPts val="600"/>
              </a:spcAft>
            </a:pPr>
            <a:r>
              <a:rPr lang="en-GB" sz="2000" dirty="0"/>
              <a:t>Affirmation was distinctly arguable</a:t>
            </a:r>
          </a:p>
          <a:p>
            <a:pPr>
              <a:spcAft>
                <a:spcPts val="600"/>
              </a:spcAft>
            </a:pPr>
            <a:r>
              <a:rPr lang="en-GB" sz="2000" dirty="0"/>
              <a:t>The Court rejected the unfair presentation defence</a:t>
            </a:r>
          </a:p>
        </p:txBody>
      </p:sp>
      <p:sp>
        <p:nvSpPr>
          <p:cNvPr id="4" name="Slide Number Placeholder 3">
            <a:extLst>
              <a:ext uri="{FF2B5EF4-FFF2-40B4-BE49-F238E27FC236}">
                <a16:creationId xmlns:a16="http://schemas.microsoft.com/office/drawing/2014/main" id="{91A27D05-7E7D-4847-3320-215094CAE94D}"/>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11</a:t>
            </a:fld>
            <a:endParaRPr lang="en-GB" sz="1800" dirty="0">
              <a:solidFill>
                <a:prstClr val="black"/>
              </a:solidFill>
              <a:latin typeface="Calibri"/>
            </a:endParaRPr>
          </a:p>
        </p:txBody>
      </p:sp>
    </p:spTree>
    <p:extLst>
      <p:ext uri="{BB962C8B-B14F-4D97-AF65-F5344CB8AC3E}">
        <p14:creationId xmlns:p14="http://schemas.microsoft.com/office/powerpoint/2010/main" val="1881564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A4AD0-5372-76BB-F401-E5DF03DD44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BD7916-247E-306D-4540-4C2436D5E9E6}"/>
              </a:ext>
            </a:extLst>
          </p:cNvPr>
          <p:cNvSpPr>
            <a:spLocks noGrp="1"/>
          </p:cNvSpPr>
          <p:nvPr>
            <p:ph type="title"/>
          </p:nvPr>
        </p:nvSpPr>
        <p:spPr/>
        <p:txBody>
          <a:bodyPr/>
          <a:lstStyle/>
          <a:p>
            <a:pPr algn="l"/>
            <a:r>
              <a:rPr lang="en-GB" sz="2400" i="1" dirty="0"/>
              <a:t>Tynefield Care Ltd v New India Assurance Co Ltd</a:t>
            </a:r>
            <a:br>
              <a:rPr lang="en-GB" sz="3600" i="1" dirty="0"/>
            </a:br>
            <a:r>
              <a:rPr lang="en-GB" sz="2200" dirty="0"/>
              <a:t>[2024] 5 WLUK 700 (Birmingham Business List (Chancery))</a:t>
            </a:r>
          </a:p>
        </p:txBody>
      </p:sp>
      <p:sp>
        <p:nvSpPr>
          <p:cNvPr id="3" name="Content Placeholder 2">
            <a:extLst>
              <a:ext uri="{FF2B5EF4-FFF2-40B4-BE49-F238E27FC236}">
                <a16:creationId xmlns:a16="http://schemas.microsoft.com/office/drawing/2014/main" id="{C3DB0474-25E4-6D0A-E92E-A14187DC962C}"/>
              </a:ext>
            </a:extLst>
          </p:cNvPr>
          <p:cNvSpPr>
            <a:spLocks noGrp="1"/>
          </p:cNvSpPr>
          <p:nvPr>
            <p:ph idx="1"/>
          </p:nvPr>
        </p:nvSpPr>
        <p:spPr/>
        <p:txBody>
          <a:bodyPr/>
          <a:lstStyle/>
          <a:p>
            <a:pPr>
              <a:spcAft>
                <a:spcPts val="600"/>
              </a:spcAft>
            </a:pPr>
            <a:r>
              <a:rPr lang="en-GB" sz="2000" dirty="0"/>
              <a:t>The Claimants operated care homes and were insured under six policies from 2013 to 2019</a:t>
            </a:r>
          </a:p>
          <a:p>
            <a:pPr>
              <a:spcAft>
                <a:spcPts val="600"/>
              </a:spcAft>
            </a:pPr>
            <a:r>
              <a:rPr lang="en-GB" sz="2000" dirty="0"/>
              <a:t>In 2019, there was a fire at one of the Claimants’ care homes and a claim was made for losses resulting from the fire.</a:t>
            </a:r>
          </a:p>
          <a:p>
            <a:pPr>
              <a:spcAft>
                <a:spcPts val="600"/>
              </a:spcAft>
            </a:pPr>
            <a:r>
              <a:rPr lang="en-GB" sz="2000" dirty="0"/>
              <a:t>An individual (Mr K) had been a shadow and de facto director for the period up to 2016 and a de jure director from 2017</a:t>
            </a:r>
          </a:p>
          <a:p>
            <a:pPr>
              <a:spcAft>
                <a:spcPts val="600"/>
              </a:spcAft>
            </a:pPr>
            <a:r>
              <a:rPr lang="en-GB" sz="2000" dirty="0"/>
              <a:t>Mr K had previously been a director of another company which had operated a fashion business and which entered into administration in 2006.</a:t>
            </a:r>
          </a:p>
        </p:txBody>
      </p:sp>
      <p:sp>
        <p:nvSpPr>
          <p:cNvPr id="4" name="Slide Number Placeholder 3">
            <a:extLst>
              <a:ext uri="{FF2B5EF4-FFF2-40B4-BE49-F238E27FC236}">
                <a16:creationId xmlns:a16="http://schemas.microsoft.com/office/drawing/2014/main" id="{44D80752-2861-99AC-5BF8-149E02ED4A5C}"/>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12</a:t>
            </a:fld>
            <a:endParaRPr lang="en-GB" sz="1800" dirty="0">
              <a:solidFill>
                <a:prstClr val="black"/>
              </a:solidFill>
              <a:latin typeface="Calibri"/>
            </a:endParaRPr>
          </a:p>
        </p:txBody>
      </p:sp>
    </p:spTree>
    <p:extLst>
      <p:ext uri="{BB962C8B-B14F-4D97-AF65-F5344CB8AC3E}">
        <p14:creationId xmlns:p14="http://schemas.microsoft.com/office/powerpoint/2010/main" val="3722822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DDF5-B565-2AC8-C823-731D0B5AB6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EAA7D4-43AE-BAEE-0B23-F96422390A0A}"/>
              </a:ext>
            </a:extLst>
          </p:cNvPr>
          <p:cNvSpPr>
            <a:spLocks noGrp="1"/>
          </p:cNvSpPr>
          <p:nvPr>
            <p:ph type="title"/>
          </p:nvPr>
        </p:nvSpPr>
        <p:spPr/>
        <p:txBody>
          <a:bodyPr/>
          <a:lstStyle/>
          <a:p>
            <a:pPr algn="l"/>
            <a:r>
              <a:rPr lang="en-GB" sz="2400" i="1" dirty="0"/>
              <a:t>Tynefield Care Ltd v New India Assurance Co Ltd</a:t>
            </a:r>
            <a:br>
              <a:rPr lang="en-GB" sz="3600" i="1" dirty="0"/>
            </a:br>
            <a:r>
              <a:rPr lang="en-GB" sz="2200" dirty="0"/>
              <a:t>[2024] 5 WLUK 700 (Birmingham Business List (Chancery))</a:t>
            </a:r>
          </a:p>
        </p:txBody>
      </p:sp>
      <p:sp>
        <p:nvSpPr>
          <p:cNvPr id="3" name="Content Placeholder 2">
            <a:extLst>
              <a:ext uri="{FF2B5EF4-FFF2-40B4-BE49-F238E27FC236}">
                <a16:creationId xmlns:a16="http://schemas.microsoft.com/office/drawing/2014/main" id="{58566658-5C61-278E-0318-596CD0E8620B}"/>
              </a:ext>
            </a:extLst>
          </p:cNvPr>
          <p:cNvSpPr>
            <a:spLocks noGrp="1"/>
          </p:cNvSpPr>
          <p:nvPr>
            <p:ph idx="1"/>
          </p:nvPr>
        </p:nvSpPr>
        <p:spPr/>
        <p:txBody>
          <a:bodyPr/>
          <a:lstStyle/>
          <a:p>
            <a:pPr>
              <a:spcAft>
                <a:spcPts val="600"/>
              </a:spcAft>
            </a:pPr>
            <a:r>
              <a:rPr lang="en-GB" sz="2000" dirty="0"/>
              <a:t>The insurers avoided the policies on the grounds that:</a:t>
            </a:r>
          </a:p>
          <a:p>
            <a:pPr lvl="1">
              <a:spcAft>
                <a:spcPts val="600"/>
              </a:spcAft>
            </a:pPr>
            <a:r>
              <a:rPr lang="en-GB" sz="1800" dirty="0"/>
              <a:t>The Claimants had failed to disclose the shadow directorship and the insolvency history of Mr K.</a:t>
            </a:r>
          </a:p>
          <a:p>
            <a:pPr lvl="1">
              <a:spcAft>
                <a:spcPts val="600"/>
              </a:spcAft>
            </a:pPr>
            <a:r>
              <a:rPr lang="en-GB" sz="1800" dirty="0"/>
              <a:t>Some of the Claimants had given an incorrect answer to a question (question 14) in the proposal form, which asked for details if “</a:t>
            </a:r>
            <a:r>
              <a:rPr lang="en-GB" sz="1800" i="1" dirty="0"/>
              <a:t>you or any director or partner</a:t>
            </a:r>
            <a:r>
              <a:rPr lang="en-GB" sz="1800" dirty="0"/>
              <a:t>” had been a director of a company which went into administration.</a:t>
            </a:r>
          </a:p>
          <a:p>
            <a:pPr>
              <a:spcAft>
                <a:spcPts val="600"/>
              </a:spcAft>
            </a:pPr>
            <a:r>
              <a:rPr lang="en-GB" sz="2000" dirty="0"/>
              <a:t>The insurers avoided the policies and the Claimants claimed the increased costs of the alternative insurance on the grounds that the avoidance was wrongful.</a:t>
            </a:r>
            <a:endParaRPr lang="en-GB" sz="1600" dirty="0"/>
          </a:p>
          <a:p>
            <a:pPr>
              <a:spcAft>
                <a:spcPts val="600"/>
              </a:spcAft>
            </a:pPr>
            <a:r>
              <a:rPr lang="en-GB" sz="2000" dirty="0"/>
              <a:t>The insurers also relied on general condition 3(ii)(d) which provided that the insurance would cease if “</a:t>
            </a:r>
            <a:r>
              <a:rPr lang="en-GB" sz="2000" i="1" dirty="0"/>
              <a:t>the policyholder or any other director or partner or any company or partnership on which anyone has been declared bankrupt or insolvent or is placed into administration</a:t>
            </a:r>
            <a:r>
              <a:rPr lang="en-GB" sz="2000" dirty="0"/>
              <a:t>”.</a:t>
            </a:r>
          </a:p>
        </p:txBody>
      </p:sp>
      <p:sp>
        <p:nvSpPr>
          <p:cNvPr id="4" name="Slide Number Placeholder 3">
            <a:extLst>
              <a:ext uri="{FF2B5EF4-FFF2-40B4-BE49-F238E27FC236}">
                <a16:creationId xmlns:a16="http://schemas.microsoft.com/office/drawing/2014/main" id="{A010FD67-CC59-7FC1-04A6-D1AFE38D0753}"/>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13</a:t>
            </a:fld>
            <a:endParaRPr lang="en-GB" sz="1800" dirty="0">
              <a:solidFill>
                <a:prstClr val="black"/>
              </a:solidFill>
              <a:latin typeface="Calibri"/>
            </a:endParaRPr>
          </a:p>
        </p:txBody>
      </p:sp>
    </p:spTree>
    <p:extLst>
      <p:ext uri="{BB962C8B-B14F-4D97-AF65-F5344CB8AC3E}">
        <p14:creationId xmlns:p14="http://schemas.microsoft.com/office/powerpoint/2010/main" val="2142101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B9017-8C13-B8DA-CF08-C489F9C35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95E5FF-1D81-1FD7-9DAC-F9A94C8C1588}"/>
              </a:ext>
            </a:extLst>
          </p:cNvPr>
          <p:cNvSpPr>
            <a:spLocks noGrp="1"/>
          </p:cNvSpPr>
          <p:nvPr>
            <p:ph type="title"/>
          </p:nvPr>
        </p:nvSpPr>
        <p:spPr/>
        <p:txBody>
          <a:bodyPr/>
          <a:lstStyle/>
          <a:p>
            <a:pPr algn="l"/>
            <a:r>
              <a:rPr lang="en-GB" sz="2400" i="1" dirty="0"/>
              <a:t>Tynefield Care Ltd v New India Assurance Co Ltd</a:t>
            </a:r>
            <a:br>
              <a:rPr lang="en-GB" sz="3600" i="1" dirty="0"/>
            </a:br>
            <a:r>
              <a:rPr lang="en-GB" sz="2200" dirty="0"/>
              <a:t>[2024] 5 WLUK 700 (Birmingham Business List (Chancery))</a:t>
            </a:r>
          </a:p>
        </p:txBody>
      </p:sp>
      <p:sp>
        <p:nvSpPr>
          <p:cNvPr id="3" name="Content Placeholder 2">
            <a:extLst>
              <a:ext uri="{FF2B5EF4-FFF2-40B4-BE49-F238E27FC236}">
                <a16:creationId xmlns:a16="http://schemas.microsoft.com/office/drawing/2014/main" id="{5631C7CC-82B1-AE94-2ED3-BD76FCF61557}"/>
              </a:ext>
            </a:extLst>
          </p:cNvPr>
          <p:cNvSpPr>
            <a:spLocks noGrp="1"/>
          </p:cNvSpPr>
          <p:nvPr>
            <p:ph idx="1"/>
          </p:nvPr>
        </p:nvSpPr>
        <p:spPr/>
        <p:txBody>
          <a:bodyPr/>
          <a:lstStyle/>
          <a:p>
            <a:pPr>
              <a:spcAft>
                <a:spcPts val="600"/>
              </a:spcAft>
            </a:pPr>
            <a:r>
              <a:rPr lang="en-GB" sz="2000" dirty="0"/>
              <a:t>The Court addressed numerous factual and legal issues.</a:t>
            </a:r>
          </a:p>
          <a:p>
            <a:pPr>
              <a:spcAft>
                <a:spcPts val="600"/>
              </a:spcAft>
            </a:pPr>
            <a:r>
              <a:rPr lang="en-GB" sz="2000" dirty="0"/>
              <a:t>The Court held that a reasonable policyholder answering question 14 in the proposal form would not consider that it extended to shadow or de facto directors.</a:t>
            </a:r>
          </a:p>
          <a:p>
            <a:pPr>
              <a:spcAft>
                <a:spcPts val="600"/>
              </a:spcAft>
            </a:pPr>
            <a:r>
              <a:rPr lang="en-GB" sz="2000" dirty="0"/>
              <a:t>The Court held that, as regards the 2013-2016 policies, there was a failure to disclose the shadow directorship and insolvency history of Mr K being a material circumstance in breach of the duty of utmost good faith (which is formulated in sect. 18 of the Marine Insurance Act 1906)</a:t>
            </a:r>
          </a:p>
          <a:p>
            <a:pPr lvl="1">
              <a:spcAft>
                <a:spcPts val="600"/>
              </a:spcAft>
            </a:pPr>
            <a:r>
              <a:rPr lang="en-GB" sz="1800" i="1" dirty="0"/>
              <a:t>Berkshire Assets (West London) Ltd v Axa Assurance UK PLC </a:t>
            </a:r>
            <a:r>
              <a:rPr lang="en-GB" sz="1800" dirty="0"/>
              <a:t>[2022] Lloyd’s Rep IR 275</a:t>
            </a:r>
          </a:p>
          <a:p>
            <a:pPr>
              <a:spcAft>
                <a:spcPts val="600"/>
              </a:spcAft>
            </a:pPr>
            <a:r>
              <a:rPr lang="en-GB" sz="2000" dirty="0"/>
              <a:t>The Court held that question 14 in the proposal form was not a waiver of disclosure (sect. 18(3)(c) of the Marine Insurance Act 1906).</a:t>
            </a:r>
          </a:p>
          <a:p>
            <a:pPr lvl="1">
              <a:spcAft>
                <a:spcPts val="600"/>
              </a:spcAft>
            </a:pPr>
            <a:r>
              <a:rPr lang="en-GB" sz="1800" i="1" dirty="0"/>
              <a:t>Clarendon Dental Spa LLP v Aviva Insurance Ltd </a:t>
            </a:r>
            <a:r>
              <a:rPr lang="en-GB" sz="1800" dirty="0"/>
              <a:t>[2025] Lloyd’s Rep IR 228</a:t>
            </a:r>
          </a:p>
          <a:p>
            <a:pPr>
              <a:spcAft>
                <a:spcPts val="600"/>
              </a:spcAft>
            </a:pPr>
            <a:endParaRPr lang="en-GB" sz="2000" dirty="0"/>
          </a:p>
        </p:txBody>
      </p:sp>
      <p:sp>
        <p:nvSpPr>
          <p:cNvPr id="4" name="Slide Number Placeholder 3">
            <a:extLst>
              <a:ext uri="{FF2B5EF4-FFF2-40B4-BE49-F238E27FC236}">
                <a16:creationId xmlns:a16="http://schemas.microsoft.com/office/drawing/2014/main" id="{C8A005E6-1190-4AA7-2F0D-6D9B3E4259E3}"/>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14</a:t>
            </a:fld>
            <a:endParaRPr lang="en-GB" sz="1800" dirty="0">
              <a:solidFill>
                <a:prstClr val="black"/>
              </a:solidFill>
              <a:latin typeface="Calibri"/>
            </a:endParaRPr>
          </a:p>
        </p:txBody>
      </p:sp>
    </p:spTree>
    <p:extLst>
      <p:ext uri="{BB962C8B-B14F-4D97-AF65-F5344CB8AC3E}">
        <p14:creationId xmlns:p14="http://schemas.microsoft.com/office/powerpoint/2010/main" val="1793322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33925-2ED2-38D6-9777-E27B4581C2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95B97-2B05-DDFC-FC31-3AA00696D0A7}"/>
              </a:ext>
            </a:extLst>
          </p:cNvPr>
          <p:cNvSpPr>
            <a:spLocks noGrp="1"/>
          </p:cNvSpPr>
          <p:nvPr>
            <p:ph type="title"/>
          </p:nvPr>
        </p:nvSpPr>
        <p:spPr/>
        <p:txBody>
          <a:bodyPr/>
          <a:lstStyle/>
          <a:p>
            <a:pPr algn="l"/>
            <a:r>
              <a:rPr lang="en-GB" sz="2400" i="1" dirty="0"/>
              <a:t>Tynefield Care Ltd v New India Assurance Co Ltd</a:t>
            </a:r>
            <a:br>
              <a:rPr lang="en-GB" sz="3600" i="1" dirty="0"/>
            </a:br>
            <a:r>
              <a:rPr lang="en-GB" sz="2200" dirty="0"/>
              <a:t>[2024] 5 WLUK 700 (Birmingham Business List (Chancery))</a:t>
            </a:r>
          </a:p>
        </p:txBody>
      </p:sp>
      <p:sp>
        <p:nvSpPr>
          <p:cNvPr id="3" name="Content Placeholder 2">
            <a:extLst>
              <a:ext uri="{FF2B5EF4-FFF2-40B4-BE49-F238E27FC236}">
                <a16:creationId xmlns:a16="http://schemas.microsoft.com/office/drawing/2014/main" id="{9E55BC89-8EF8-0FCE-F1AC-B8BDFF428788}"/>
              </a:ext>
            </a:extLst>
          </p:cNvPr>
          <p:cNvSpPr>
            <a:spLocks noGrp="1"/>
          </p:cNvSpPr>
          <p:nvPr>
            <p:ph idx="1"/>
          </p:nvPr>
        </p:nvSpPr>
        <p:spPr/>
        <p:txBody>
          <a:bodyPr/>
          <a:lstStyle/>
          <a:p>
            <a:pPr>
              <a:spcAft>
                <a:spcPts val="600"/>
              </a:spcAft>
            </a:pPr>
            <a:r>
              <a:rPr lang="en-GB" sz="2000" dirty="0"/>
              <a:t>The Court came to similar conclusions for the 2016-2019 policies which were subject to the Insurance Act 2015.</a:t>
            </a:r>
          </a:p>
          <a:p>
            <a:pPr>
              <a:spcAft>
                <a:spcPts val="600"/>
              </a:spcAft>
            </a:pPr>
            <a:r>
              <a:rPr lang="en-GB" sz="2000" dirty="0"/>
              <a:t>The Court held that the breach of duty of fair presentation was not deliberate or reckless.</a:t>
            </a:r>
          </a:p>
          <a:p>
            <a:pPr>
              <a:spcAft>
                <a:spcPts val="600"/>
              </a:spcAft>
            </a:pPr>
            <a:r>
              <a:rPr lang="en-GB" sz="2000" dirty="0"/>
              <a:t>The Court held that the insurer was entitled to avoid the policies pursuant to sect. 8 and Sched. 1, para. 4.</a:t>
            </a:r>
          </a:p>
          <a:p>
            <a:pPr>
              <a:spcAft>
                <a:spcPts val="600"/>
              </a:spcAft>
            </a:pPr>
            <a:r>
              <a:rPr lang="en-GB" sz="2000" dirty="0"/>
              <a:t>General Condition 3(ii)(d) did not apply, because there were no words which indicate that insurance will cease if a director of the policyholder is a director of another company which has gone into administration. It is a forward-looking clause. </a:t>
            </a:r>
          </a:p>
          <a:p>
            <a:pPr lvl="1">
              <a:spcAft>
                <a:spcPts val="600"/>
              </a:spcAft>
            </a:pPr>
            <a:r>
              <a:rPr lang="en-GB" sz="1800" dirty="0"/>
              <a:t>It is neither a warranty nor a representation. Sect. 10 does not apply. Sect. 11 does not apply on the facts.</a:t>
            </a:r>
          </a:p>
        </p:txBody>
      </p:sp>
      <p:sp>
        <p:nvSpPr>
          <p:cNvPr id="4" name="Slide Number Placeholder 3">
            <a:extLst>
              <a:ext uri="{FF2B5EF4-FFF2-40B4-BE49-F238E27FC236}">
                <a16:creationId xmlns:a16="http://schemas.microsoft.com/office/drawing/2014/main" id="{346ED87D-A219-29C9-1DB6-061E538AB6C5}"/>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15</a:t>
            </a:fld>
            <a:endParaRPr lang="en-GB" sz="1800" dirty="0">
              <a:solidFill>
                <a:prstClr val="black"/>
              </a:solidFill>
              <a:latin typeface="Calibri"/>
            </a:endParaRPr>
          </a:p>
        </p:txBody>
      </p:sp>
    </p:spTree>
    <p:extLst>
      <p:ext uri="{BB962C8B-B14F-4D97-AF65-F5344CB8AC3E}">
        <p14:creationId xmlns:p14="http://schemas.microsoft.com/office/powerpoint/2010/main" val="709474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D5D1E-1E78-88E7-2F1E-A6531A9A47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6EB47-B975-454B-ED59-DCA3947527D8}"/>
              </a:ext>
            </a:extLst>
          </p:cNvPr>
          <p:cNvSpPr>
            <a:spLocks noGrp="1"/>
          </p:cNvSpPr>
          <p:nvPr>
            <p:ph type="title"/>
          </p:nvPr>
        </p:nvSpPr>
        <p:spPr/>
        <p:txBody>
          <a:bodyPr/>
          <a:lstStyle/>
          <a:p>
            <a:pPr algn="l"/>
            <a:r>
              <a:rPr lang="en-GB" sz="2400" i="1" dirty="0"/>
              <a:t>Tynefield Care Ltd v New India Assurance Co Ltd</a:t>
            </a:r>
            <a:br>
              <a:rPr lang="en-GB" sz="3600" i="1" dirty="0"/>
            </a:br>
            <a:r>
              <a:rPr lang="en-GB" sz="2200" dirty="0"/>
              <a:t>[2024] 5 WLUK 700 (Birmingham Business List (Chancery))</a:t>
            </a:r>
          </a:p>
        </p:txBody>
      </p:sp>
      <p:sp>
        <p:nvSpPr>
          <p:cNvPr id="3" name="Content Placeholder 2">
            <a:extLst>
              <a:ext uri="{FF2B5EF4-FFF2-40B4-BE49-F238E27FC236}">
                <a16:creationId xmlns:a16="http://schemas.microsoft.com/office/drawing/2014/main" id="{E3901F83-A1E1-E077-CC55-6F97A0F557DC}"/>
              </a:ext>
            </a:extLst>
          </p:cNvPr>
          <p:cNvSpPr>
            <a:spLocks noGrp="1"/>
          </p:cNvSpPr>
          <p:nvPr>
            <p:ph idx="1"/>
          </p:nvPr>
        </p:nvSpPr>
        <p:spPr/>
        <p:txBody>
          <a:bodyPr/>
          <a:lstStyle/>
          <a:p>
            <a:pPr>
              <a:spcAft>
                <a:spcPts val="600"/>
              </a:spcAft>
            </a:pPr>
            <a:r>
              <a:rPr lang="en-GB" sz="2000" dirty="0"/>
              <a:t>Condition 3(i) required the policyholder to inform the insurer if there is a change to the policyholder itself, the business of the policyholder which is insured with the insurer or the premises which are insured with the insurer.</a:t>
            </a:r>
          </a:p>
          <a:p>
            <a:pPr lvl="1">
              <a:spcAft>
                <a:spcPts val="600"/>
              </a:spcAft>
            </a:pPr>
            <a:r>
              <a:rPr lang="en-GB" sz="1800" dirty="0"/>
              <a:t>This therefore required the Claimants to inform the insurer of the appointment of Mr K as a de jure director and the resignation of Mrs K as a director (but not the insolvency history of Mr K).</a:t>
            </a:r>
          </a:p>
          <a:p>
            <a:pPr lvl="1">
              <a:spcAft>
                <a:spcPts val="600"/>
              </a:spcAft>
            </a:pPr>
            <a:r>
              <a:rPr lang="en-GB" sz="1800" dirty="0"/>
              <a:t>Condition 3(i) is not a warranty or representation and so sect. 9 of the Insurance Act 2015 did not apply to it.</a:t>
            </a:r>
          </a:p>
          <a:p>
            <a:pPr lvl="1">
              <a:spcAft>
                <a:spcPts val="600"/>
              </a:spcAft>
            </a:pPr>
            <a:r>
              <a:rPr lang="en-GB" sz="1800" dirty="0"/>
              <a:t>Sect. 10 does not apply. Sect. 11 does not apply on the facts.</a:t>
            </a:r>
          </a:p>
          <a:p>
            <a:pPr lvl="1">
              <a:spcAft>
                <a:spcPts val="600"/>
              </a:spcAft>
            </a:pPr>
            <a:r>
              <a:rPr lang="en-GB" sz="1800" dirty="0"/>
              <a:t>The Court did not deal with the remedy for breach of Condition 3(i).</a:t>
            </a:r>
          </a:p>
          <a:p>
            <a:pPr>
              <a:spcAft>
                <a:spcPts val="600"/>
              </a:spcAft>
            </a:pPr>
            <a:endParaRPr lang="en-GB" sz="2000" dirty="0"/>
          </a:p>
        </p:txBody>
      </p:sp>
      <p:sp>
        <p:nvSpPr>
          <p:cNvPr id="4" name="Slide Number Placeholder 3">
            <a:extLst>
              <a:ext uri="{FF2B5EF4-FFF2-40B4-BE49-F238E27FC236}">
                <a16:creationId xmlns:a16="http://schemas.microsoft.com/office/drawing/2014/main" id="{B312AD82-3D3E-B909-50DA-8D6684DD3594}"/>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16</a:t>
            </a:fld>
            <a:endParaRPr lang="en-GB" sz="1800" dirty="0">
              <a:solidFill>
                <a:prstClr val="black"/>
              </a:solidFill>
              <a:latin typeface="Calibri"/>
            </a:endParaRPr>
          </a:p>
        </p:txBody>
      </p:sp>
    </p:spTree>
    <p:extLst>
      <p:ext uri="{BB962C8B-B14F-4D97-AF65-F5344CB8AC3E}">
        <p14:creationId xmlns:p14="http://schemas.microsoft.com/office/powerpoint/2010/main" val="1468842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E1C3F-D630-AFE7-1A52-C56263B39B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4DA52C-A58B-1BA6-01EA-CABB2AA87F20}"/>
              </a:ext>
            </a:extLst>
          </p:cNvPr>
          <p:cNvSpPr>
            <a:spLocks noGrp="1"/>
          </p:cNvSpPr>
          <p:nvPr>
            <p:ph type="title"/>
          </p:nvPr>
        </p:nvSpPr>
        <p:spPr/>
        <p:txBody>
          <a:bodyPr/>
          <a:lstStyle/>
          <a:p>
            <a:r>
              <a:rPr lang="en-GB" sz="2800" dirty="0"/>
              <a:t>Warranties and other Terms</a:t>
            </a:r>
          </a:p>
        </p:txBody>
      </p:sp>
      <p:sp>
        <p:nvSpPr>
          <p:cNvPr id="3" name="Content Placeholder 2">
            <a:extLst>
              <a:ext uri="{FF2B5EF4-FFF2-40B4-BE49-F238E27FC236}">
                <a16:creationId xmlns:a16="http://schemas.microsoft.com/office/drawing/2014/main" id="{CB0FFEAC-489C-6F94-B4FA-0F2015AD56EE}"/>
              </a:ext>
            </a:extLst>
          </p:cNvPr>
          <p:cNvSpPr>
            <a:spLocks noGrp="1"/>
          </p:cNvSpPr>
          <p:nvPr>
            <p:ph idx="1"/>
          </p:nvPr>
        </p:nvSpPr>
        <p:spPr/>
        <p:txBody>
          <a:bodyPr/>
          <a:lstStyle/>
          <a:p>
            <a:r>
              <a:rPr lang="en-GB" sz="2400" dirty="0"/>
              <a:t>Sect. 9(2):</a:t>
            </a:r>
          </a:p>
          <a:p>
            <a:pPr lvl="1"/>
            <a:r>
              <a:rPr lang="en-GB" sz="2000" dirty="0"/>
              <a:t>“</a:t>
            </a:r>
            <a:r>
              <a:rPr lang="en-GB" sz="2000" i="1" dirty="0"/>
              <a:t>a representation is not capable of being converted into a warranty by means of any provision … whether by declaring the representation to form the basis of the contract or otherwise </a:t>
            </a:r>
            <a:r>
              <a:rPr lang="en-GB" sz="2000" dirty="0"/>
              <a:t>…”</a:t>
            </a:r>
          </a:p>
          <a:p>
            <a:r>
              <a:rPr lang="en-GB" sz="2400" dirty="0"/>
              <a:t>Abolishes basis clauses:</a:t>
            </a:r>
          </a:p>
          <a:p>
            <a:pPr lvl="1"/>
            <a:r>
              <a:rPr lang="en-GB" sz="2000" dirty="0"/>
              <a:t>Explanatory Notes, para. 85 – specific warranties should be permissible</a:t>
            </a:r>
          </a:p>
          <a:p>
            <a:pPr lvl="1"/>
            <a:r>
              <a:rPr lang="en-GB" sz="2000" i="1" dirty="0" err="1"/>
              <a:t>Scotbeef</a:t>
            </a:r>
            <a:r>
              <a:rPr lang="en-GB" sz="2000" i="1" dirty="0"/>
              <a:t> v D&amp;S Storage </a:t>
            </a:r>
            <a:r>
              <a:rPr lang="en-GB" sz="2000" dirty="0">
                <a:solidFill>
                  <a:schemeClr val="accent4">
                    <a:lumMod val="50000"/>
                  </a:schemeClr>
                </a:solidFill>
              </a:rPr>
              <a:t>[</a:t>
            </a:r>
            <a:r>
              <a:rPr lang="en-GB" sz="2000" dirty="0"/>
              <a:t>2024] EWHC 341 (TCC}; [2024] Lloyd’s Rep IR 303</a:t>
            </a:r>
          </a:p>
          <a:p>
            <a:pPr lvl="2"/>
            <a:r>
              <a:rPr lang="en-GB" sz="1800" dirty="0"/>
              <a:t>“</a:t>
            </a:r>
            <a:r>
              <a:rPr lang="en-GB" sz="1800" i="1" dirty="0">
                <a:effectLst/>
                <a:ea typeface="Calibri" panose="020F0502020204030204" pitchFamily="34" charset="0"/>
                <a:cs typeface="Times New Roman" panose="02020603050405020304" pitchFamily="18" charset="0"/>
              </a:rPr>
              <a:t>the Assured makes a full declaration of all current trading conditions at inception of the policy period”</a:t>
            </a:r>
            <a:endParaRPr lang="en-GB" sz="1800" dirty="0"/>
          </a:p>
          <a:p>
            <a:pPr lvl="1"/>
            <a:r>
              <a:rPr lang="en-GB" sz="2000" i="1" dirty="0" err="1"/>
              <a:t>Tynefield</a:t>
            </a:r>
            <a:r>
              <a:rPr lang="en-GB" sz="2000" i="1" dirty="0"/>
              <a:t> v New India </a:t>
            </a:r>
            <a:r>
              <a:rPr lang="en-GB" sz="2000" dirty="0"/>
              <a:t>[2024] 5 WLUK 700 </a:t>
            </a:r>
            <a:endParaRPr lang="en-GB" sz="2000" i="1" dirty="0"/>
          </a:p>
        </p:txBody>
      </p:sp>
      <p:sp>
        <p:nvSpPr>
          <p:cNvPr id="4" name="Slide Number Placeholder 3">
            <a:extLst>
              <a:ext uri="{FF2B5EF4-FFF2-40B4-BE49-F238E27FC236}">
                <a16:creationId xmlns:a16="http://schemas.microsoft.com/office/drawing/2014/main" id="{BA9C6C60-CEDB-4C7D-707A-7271A27EDF0C}"/>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17</a:t>
            </a:fld>
            <a:endParaRPr lang="en-GB" sz="1800" dirty="0">
              <a:solidFill>
                <a:prstClr val="black"/>
              </a:solidFill>
              <a:latin typeface="Calibri"/>
            </a:endParaRPr>
          </a:p>
        </p:txBody>
      </p:sp>
    </p:spTree>
    <p:extLst>
      <p:ext uri="{BB962C8B-B14F-4D97-AF65-F5344CB8AC3E}">
        <p14:creationId xmlns:p14="http://schemas.microsoft.com/office/powerpoint/2010/main" val="3800868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3DE6F-4DF7-E39E-5F22-5CEE864057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B7EA0B-E230-3BA9-7206-B3ED79024DD4}"/>
              </a:ext>
            </a:extLst>
          </p:cNvPr>
          <p:cNvSpPr>
            <a:spLocks noGrp="1"/>
          </p:cNvSpPr>
          <p:nvPr>
            <p:ph type="title"/>
          </p:nvPr>
        </p:nvSpPr>
        <p:spPr/>
        <p:txBody>
          <a:bodyPr/>
          <a:lstStyle/>
          <a:p>
            <a:r>
              <a:rPr lang="en-GB" sz="2800" dirty="0"/>
              <a:t>Warranties and other Terms</a:t>
            </a:r>
          </a:p>
        </p:txBody>
      </p:sp>
      <p:sp>
        <p:nvSpPr>
          <p:cNvPr id="3" name="Content Placeholder 2">
            <a:extLst>
              <a:ext uri="{FF2B5EF4-FFF2-40B4-BE49-F238E27FC236}">
                <a16:creationId xmlns:a16="http://schemas.microsoft.com/office/drawing/2014/main" id="{BD7BC827-E184-5992-580A-D860C6852F07}"/>
              </a:ext>
            </a:extLst>
          </p:cNvPr>
          <p:cNvSpPr>
            <a:spLocks noGrp="1"/>
          </p:cNvSpPr>
          <p:nvPr>
            <p:ph idx="1"/>
          </p:nvPr>
        </p:nvSpPr>
        <p:spPr/>
        <p:txBody>
          <a:bodyPr/>
          <a:lstStyle/>
          <a:p>
            <a:r>
              <a:rPr lang="en-GB" sz="2400" dirty="0"/>
              <a:t>Sect. 10 abolishes any rule of law that a breach of warranty results in discharge of the insurer’s liability.</a:t>
            </a:r>
          </a:p>
          <a:p>
            <a:r>
              <a:rPr lang="en-GB" sz="2400" dirty="0"/>
              <a:t>Instead, the insurer is not liable for any loss occurring, or attributable to something happening, after the warranty has been breached but before the breach has been “</a:t>
            </a:r>
            <a:r>
              <a:rPr lang="en-GB" sz="2400" i="1" dirty="0"/>
              <a:t>remedied</a:t>
            </a:r>
            <a:r>
              <a:rPr lang="en-GB" sz="2400" dirty="0"/>
              <a:t>”</a:t>
            </a:r>
          </a:p>
          <a:p>
            <a:pPr lvl="1"/>
            <a:r>
              <a:rPr lang="en-GB" sz="2200" i="1" dirty="0"/>
              <a:t>PT </a:t>
            </a:r>
            <a:r>
              <a:rPr lang="en-GB" sz="2200" i="1" dirty="0" err="1"/>
              <a:t>Adidaya</a:t>
            </a:r>
            <a:r>
              <a:rPr lang="en-GB" sz="2200" i="1" dirty="0"/>
              <a:t> Energy v MS First Capital </a:t>
            </a:r>
            <a:r>
              <a:rPr lang="en-GB" sz="2200" dirty="0"/>
              <a:t>[2023] Lloyd’s Rep IR 143 (Singapore)</a:t>
            </a:r>
          </a:p>
          <a:p>
            <a:r>
              <a:rPr lang="en-GB" sz="2400" dirty="0"/>
              <a:t>In essence, a promissory warranty has the same effect as a suspensive warranty</a:t>
            </a:r>
          </a:p>
        </p:txBody>
      </p:sp>
      <p:sp>
        <p:nvSpPr>
          <p:cNvPr id="4" name="Slide Number Placeholder 3">
            <a:extLst>
              <a:ext uri="{FF2B5EF4-FFF2-40B4-BE49-F238E27FC236}">
                <a16:creationId xmlns:a16="http://schemas.microsoft.com/office/drawing/2014/main" id="{C992D427-620B-1F18-3540-75162B96C08D}"/>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18</a:t>
            </a:fld>
            <a:endParaRPr lang="en-GB" sz="1800" dirty="0">
              <a:solidFill>
                <a:prstClr val="black"/>
              </a:solidFill>
              <a:latin typeface="Calibri"/>
            </a:endParaRPr>
          </a:p>
        </p:txBody>
      </p:sp>
    </p:spTree>
    <p:extLst>
      <p:ext uri="{BB962C8B-B14F-4D97-AF65-F5344CB8AC3E}">
        <p14:creationId xmlns:p14="http://schemas.microsoft.com/office/powerpoint/2010/main" val="845111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AE367-6916-F599-10E0-A470F0A6F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49A957-3E24-FD50-EFEB-279B76832A40}"/>
              </a:ext>
            </a:extLst>
          </p:cNvPr>
          <p:cNvSpPr>
            <a:spLocks noGrp="1"/>
          </p:cNvSpPr>
          <p:nvPr>
            <p:ph type="title"/>
          </p:nvPr>
        </p:nvSpPr>
        <p:spPr/>
        <p:txBody>
          <a:bodyPr/>
          <a:lstStyle/>
          <a:p>
            <a:r>
              <a:rPr lang="en-GB" sz="2800" dirty="0"/>
              <a:t>Warranties and other Terms</a:t>
            </a:r>
          </a:p>
        </p:txBody>
      </p:sp>
      <p:sp>
        <p:nvSpPr>
          <p:cNvPr id="3" name="Content Placeholder 2">
            <a:extLst>
              <a:ext uri="{FF2B5EF4-FFF2-40B4-BE49-F238E27FC236}">
                <a16:creationId xmlns:a16="http://schemas.microsoft.com/office/drawing/2014/main" id="{4D8D39A7-05FC-8E6E-E58D-996169B5F544}"/>
              </a:ext>
            </a:extLst>
          </p:cNvPr>
          <p:cNvSpPr>
            <a:spLocks noGrp="1"/>
          </p:cNvSpPr>
          <p:nvPr>
            <p:ph idx="1"/>
          </p:nvPr>
        </p:nvSpPr>
        <p:spPr/>
        <p:txBody>
          <a:bodyPr/>
          <a:lstStyle/>
          <a:p>
            <a:r>
              <a:rPr lang="en-GB" sz="2800" dirty="0"/>
              <a:t>Sect. 10(5): When is a breach of warranty “</a:t>
            </a:r>
            <a:r>
              <a:rPr lang="en-GB" sz="2800" i="1" dirty="0"/>
              <a:t>remedied</a:t>
            </a:r>
            <a:r>
              <a:rPr lang="en-GB" sz="2800" dirty="0"/>
              <a:t>”</a:t>
            </a:r>
          </a:p>
          <a:p>
            <a:pPr lvl="1"/>
            <a:r>
              <a:rPr lang="en-GB" sz="2400" dirty="0"/>
              <a:t>Where the warranty requires something to be done/not done or a state of affairs to exist/not exist </a:t>
            </a:r>
            <a:r>
              <a:rPr lang="en-GB" sz="2400" b="1" dirty="0"/>
              <a:t>by an ascertainable time</a:t>
            </a:r>
            <a:r>
              <a:rPr lang="en-GB" sz="2400" dirty="0"/>
              <a:t>, the breach will be remedied if the risk to which the warranty relates “</a:t>
            </a:r>
            <a:r>
              <a:rPr lang="en-GB" sz="2400" i="1" dirty="0"/>
              <a:t>later</a:t>
            </a:r>
            <a:r>
              <a:rPr lang="en-GB" sz="2400" dirty="0"/>
              <a:t>” becomes essentially the same as that originally contemplated.</a:t>
            </a:r>
          </a:p>
          <a:p>
            <a:pPr lvl="1"/>
            <a:r>
              <a:rPr lang="en-GB" sz="2400" dirty="0"/>
              <a:t>For any other type of warranty, if the insured ceases to be in breach of the warranty</a:t>
            </a:r>
          </a:p>
          <a:p>
            <a:r>
              <a:rPr lang="en-GB" sz="2800" dirty="0"/>
              <a:t>Sect. 10(3) sets out exceptions to breach (same as 1906 Act)</a:t>
            </a:r>
          </a:p>
        </p:txBody>
      </p:sp>
      <p:sp>
        <p:nvSpPr>
          <p:cNvPr id="4" name="Slide Number Placeholder 3">
            <a:extLst>
              <a:ext uri="{FF2B5EF4-FFF2-40B4-BE49-F238E27FC236}">
                <a16:creationId xmlns:a16="http://schemas.microsoft.com/office/drawing/2014/main" id="{444D3C0D-E101-4185-9801-ABE49C60C649}"/>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19</a:t>
            </a:fld>
            <a:endParaRPr lang="en-GB" sz="1800" dirty="0">
              <a:solidFill>
                <a:prstClr val="black"/>
              </a:solidFill>
              <a:latin typeface="Calibri"/>
            </a:endParaRPr>
          </a:p>
        </p:txBody>
      </p:sp>
    </p:spTree>
    <p:extLst>
      <p:ext uri="{BB962C8B-B14F-4D97-AF65-F5344CB8AC3E}">
        <p14:creationId xmlns:p14="http://schemas.microsoft.com/office/powerpoint/2010/main" val="1660057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D4531-3E99-C38E-ED12-FBB58D42C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7EBE2-7E9A-7C2F-A1ED-0277776A6F2A}"/>
              </a:ext>
            </a:extLst>
          </p:cNvPr>
          <p:cNvSpPr>
            <a:spLocks noGrp="1"/>
          </p:cNvSpPr>
          <p:nvPr>
            <p:ph type="title"/>
          </p:nvPr>
        </p:nvSpPr>
        <p:spPr>
          <a:xfrm>
            <a:off x="609600" y="274638"/>
            <a:ext cx="10972800" cy="1143000"/>
          </a:xfrm>
        </p:spPr>
        <p:txBody>
          <a:bodyPr/>
          <a:lstStyle/>
          <a:p>
            <a:r>
              <a:rPr lang="en-GB" sz="3200" dirty="0"/>
              <a:t>Overview of Insurance Act 2015</a:t>
            </a:r>
          </a:p>
        </p:txBody>
      </p:sp>
      <p:sp>
        <p:nvSpPr>
          <p:cNvPr id="3" name="Content Placeholder 2">
            <a:extLst>
              <a:ext uri="{FF2B5EF4-FFF2-40B4-BE49-F238E27FC236}">
                <a16:creationId xmlns:a16="http://schemas.microsoft.com/office/drawing/2014/main" id="{1CDC3FE3-0200-EC65-1016-3A2CB6709B48}"/>
              </a:ext>
            </a:extLst>
          </p:cNvPr>
          <p:cNvSpPr>
            <a:spLocks noGrp="1"/>
          </p:cNvSpPr>
          <p:nvPr>
            <p:ph idx="1"/>
          </p:nvPr>
        </p:nvSpPr>
        <p:spPr>
          <a:xfrm>
            <a:off x="609600" y="1700808"/>
            <a:ext cx="10972800" cy="4425358"/>
          </a:xfrm>
        </p:spPr>
        <p:txBody>
          <a:bodyPr>
            <a:normAutofit/>
          </a:bodyPr>
          <a:lstStyle/>
          <a:p>
            <a:pPr algn="just"/>
            <a:r>
              <a:rPr lang="en-GB" sz="2600" dirty="0"/>
              <a:t>Entered into force on </a:t>
            </a:r>
            <a:r>
              <a:rPr lang="en-GB" sz="2600" b="1" dirty="0"/>
              <a:t>12 August 2016</a:t>
            </a:r>
          </a:p>
          <a:p>
            <a:pPr lvl="1" algn="just"/>
            <a:r>
              <a:rPr lang="en-GB" sz="2200" dirty="0"/>
              <a:t>Applies to all contracts entered into on or after that date</a:t>
            </a:r>
          </a:p>
          <a:p>
            <a:pPr lvl="1" algn="just"/>
            <a:r>
              <a:rPr lang="en-GB" sz="2200" dirty="0"/>
              <a:t>[Part 2 only] Applies to variations agreed on or after that date, even if to a pre-existing contract</a:t>
            </a:r>
          </a:p>
          <a:p>
            <a:r>
              <a:rPr lang="en-GB" sz="2600" dirty="0"/>
              <a:t>Changes the law concerning:</a:t>
            </a:r>
          </a:p>
          <a:p>
            <a:pPr lvl="1"/>
            <a:r>
              <a:rPr lang="en-GB" sz="2200" dirty="0"/>
              <a:t>Pre-contractual disclosure (duty of fair presentation): ss.3-8</a:t>
            </a:r>
          </a:p>
          <a:p>
            <a:pPr lvl="1"/>
            <a:r>
              <a:rPr lang="en-GB" sz="2200" dirty="0"/>
              <a:t>Warranties and other terms: ss.9-11</a:t>
            </a:r>
          </a:p>
          <a:p>
            <a:pPr lvl="1"/>
            <a:r>
              <a:rPr lang="en-GB" sz="2200" dirty="0"/>
              <a:t>Remedies for fraudulent claims: ss. 12-13</a:t>
            </a:r>
          </a:p>
          <a:p>
            <a:pPr lvl="1"/>
            <a:r>
              <a:rPr lang="en-GB" sz="2200" dirty="0"/>
              <a:t>Damages for late payment: s.13A [from </a:t>
            </a:r>
            <a:r>
              <a:rPr lang="en-GB" sz="2200" b="1" dirty="0"/>
              <a:t>4 May 2017</a:t>
            </a:r>
            <a:r>
              <a:rPr lang="en-GB" sz="2200" dirty="0"/>
              <a:t>]</a:t>
            </a:r>
            <a:endParaRPr lang="en-GB" sz="16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DE65553C-0E0A-1BDF-EBBE-14BB74DE16F4}"/>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a:t>
            </a:fld>
            <a:endParaRPr lang="en-GB" dirty="0"/>
          </a:p>
        </p:txBody>
      </p:sp>
    </p:spTree>
    <p:extLst>
      <p:ext uri="{BB962C8B-B14F-4D97-AF65-F5344CB8AC3E}">
        <p14:creationId xmlns:p14="http://schemas.microsoft.com/office/powerpoint/2010/main" val="3366473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9DA87-5C56-DB7C-E227-ED2F3DF45E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FFFE59-38CA-07A3-5953-47E0DCB46341}"/>
              </a:ext>
            </a:extLst>
          </p:cNvPr>
          <p:cNvSpPr>
            <a:spLocks noGrp="1"/>
          </p:cNvSpPr>
          <p:nvPr>
            <p:ph type="title"/>
          </p:nvPr>
        </p:nvSpPr>
        <p:spPr/>
        <p:txBody>
          <a:bodyPr/>
          <a:lstStyle/>
          <a:p>
            <a:r>
              <a:rPr lang="en-GB" sz="2800" dirty="0"/>
              <a:t>Warranties and other Terms</a:t>
            </a:r>
          </a:p>
        </p:txBody>
      </p:sp>
      <p:sp>
        <p:nvSpPr>
          <p:cNvPr id="3" name="Content Placeholder 2">
            <a:extLst>
              <a:ext uri="{FF2B5EF4-FFF2-40B4-BE49-F238E27FC236}">
                <a16:creationId xmlns:a16="http://schemas.microsoft.com/office/drawing/2014/main" id="{8859A6E9-4BD2-DF79-4C7B-357882BD21C9}"/>
              </a:ext>
            </a:extLst>
          </p:cNvPr>
          <p:cNvSpPr>
            <a:spLocks noGrp="1"/>
          </p:cNvSpPr>
          <p:nvPr>
            <p:ph idx="1"/>
          </p:nvPr>
        </p:nvSpPr>
        <p:spPr/>
        <p:txBody>
          <a:bodyPr/>
          <a:lstStyle/>
          <a:p>
            <a:r>
              <a:rPr lang="en-GB" sz="2400" dirty="0"/>
              <a:t>Sect. 11: Terms not relevant to the actual loss</a:t>
            </a:r>
          </a:p>
          <a:p>
            <a:r>
              <a:rPr lang="en-GB" sz="2400" dirty="0"/>
              <a:t>The insurer cannot rely on a contractual term to exclude, limit or discharge liability if the following conditions are satisfied:</a:t>
            </a:r>
          </a:p>
          <a:p>
            <a:pPr lvl="1"/>
            <a:r>
              <a:rPr lang="en-GB" sz="2200" dirty="0"/>
              <a:t>The contractual term must not be a term which “</a:t>
            </a:r>
            <a:r>
              <a:rPr lang="en-GB" sz="2200" i="1" dirty="0" err="1"/>
              <a:t>defin</a:t>
            </a:r>
            <a:r>
              <a:rPr lang="en-GB" sz="2200" i="1" dirty="0"/>
              <a:t>[es] the risk as a whole</a:t>
            </a:r>
            <a:r>
              <a:rPr lang="en-GB" sz="2200" dirty="0"/>
              <a:t>”.</a:t>
            </a:r>
          </a:p>
          <a:p>
            <a:pPr lvl="1"/>
            <a:r>
              <a:rPr lang="en-GB" sz="2200" dirty="0"/>
              <a:t>Compliance with term which would tend to reduce the risk of loss (</a:t>
            </a:r>
            <a:r>
              <a:rPr lang="en-GB" sz="2200" dirty="0" err="1"/>
              <a:t>i</a:t>
            </a:r>
            <a:r>
              <a:rPr lang="en-GB" sz="2200" dirty="0"/>
              <a:t>) of a particular kind, (ii) at particular location, or (iii) at particular time</a:t>
            </a:r>
          </a:p>
          <a:p>
            <a:pPr lvl="1"/>
            <a:r>
              <a:rPr lang="en-GB" sz="2200" dirty="0"/>
              <a:t>The assured must show that non-compliance with the term “</a:t>
            </a:r>
            <a:r>
              <a:rPr lang="en-GB" sz="2200" i="1" dirty="0"/>
              <a:t>could not have increased the risk</a:t>
            </a:r>
            <a:r>
              <a:rPr lang="en-GB" sz="2200" dirty="0"/>
              <a:t>” of the loss which actually occurred in the circumstances in which it occurred</a:t>
            </a:r>
          </a:p>
        </p:txBody>
      </p:sp>
      <p:sp>
        <p:nvSpPr>
          <p:cNvPr id="4" name="Slide Number Placeholder 3">
            <a:extLst>
              <a:ext uri="{FF2B5EF4-FFF2-40B4-BE49-F238E27FC236}">
                <a16:creationId xmlns:a16="http://schemas.microsoft.com/office/drawing/2014/main" id="{334C9E8C-64E3-1A6D-0A36-A4A9A43E5CB1}"/>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20</a:t>
            </a:fld>
            <a:endParaRPr lang="en-GB" sz="1800" dirty="0">
              <a:solidFill>
                <a:prstClr val="black"/>
              </a:solidFill>
              <a:latin typeface="Calibri"/>
            </a:endParaRPr>
          </a:p>
        </p:txBody>
      </p:sp>
    </p:spTree>
    <p:extLst>
      <p:ext uri="{BB962C8B-B14F-4D97-AF65-F5344CB8AC3E}">
        <p14:creationId xmlns:p14="http://schemas.microsoft.com/office/powerpoint/2010/main" val="2574056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FD4DB-59B2-F1C8-8D08-CEBF3568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1EA35-AD0A-7105-4272-8E2A2A192399}"/>
              </a:ext>
            </a:extLst>
          </p:cNvPr>
          <p:cNvSpPr>
            <a:spLocks noGrp="1"/>
          </p:cNvSpPr>
          <p:nvPr>
            <p:ph type="title"/>
          </p:nvPr>
        </p:nvSpPr>
        <p:spPr>
          <a:xfrm>
            <a:off x="609600" y="274638"/>
            <a:ext cx="10972800" cy="1143000"/>
          </a:xfrm>
        </p:spPr>
        <p:txBody>
          <a:bodyPr/>
          <a:lstStyle/>
          <a:p>
            <a:r>
              <a:rPr lang="en-GB" sz="2800" i="1" dirty="0" err="1"/>
              <a:t>Lonham</a:t>
            </a:r>
            <a:r>
              <a:rPr lang="en-GB" sz="2800" i="1" dirty="0"/>
              <a:t> Group Ltd v </a:t>
            </a:r>
            <a:r>
              <a:rPr lang="en-GB" sz="2800" i="1" dirty="0" err="1"/>
              <a:t>Scotbeef</a:t>
            </a:r>
            <a:r>
              <a:rPr lang="en-GB" sz="2800" i="1" dirty="0"/>
              <a:t> Ltd</a:t>
            </a:r>
            <a:br>
              <a:rPr lang="en-GB" sz="3200" i="1" dirty="0"/>
            </a:br>
            <a:r>
              <a:rPr lang="en-GB" sz="2400" dirty="0"/>
              <a:t>[2025] EWCA </a:t>
            </a:r>
            <a:r>
              <a:rPr lang="en-GB" sz="2400" dirty="0" err="1"/>
              <a:t>Civ</a:t>
            </a:r>
            <a:r>
              <a:rPr lang="en-GB" sz="2400" dirty="0"/>
              <a:t> 203</a:t>
            </a:r>
            <a:endParaRPr lang="en-GB" sz="2800" dirty="0"/>
          </a:p>
        </p:txBody>
      </p:sp>
      <p:sp>
        <p:nvSpPr>
          <p:cNvPr id="3" name="Content Placeholder 2">
            <a:extLst>
              <a:ext uri="{FF2B5EF4-FFF2-40B4-BE49-F238E27FC236}">
                <a16:creationId xmlns:a16="http://schemas.microsoft.com/office/drawing/2014/main" id="{20A9BAFD-0732-CFD4-E829-530A942493A4}"/>
              </a:ext>
            </a:extLst>
          </p:cNvPr>
          <p:cNvSpPr>
            <a:spLocks noGrp="1"/>
          </p:cNvSpPr>
          <p:nvPr>
            <p:ph idx="1"/>
          </p:nvPr>
        </p:nvSpPr>
        <p:spPr>
          <a:xfrm>
            <a:off x="609600" y="1700808"/>
            <a:ext cx="10972800" cy="4425358"/>
          </a:xfrm>
        </p:spPr>
        <p:txBody>
          <a:bodyPr>
            <a:normAutofit lnSpcReduction="10000"/>
          </a:bodyPr>
          <a:lstStyle/>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C and D1 entered into a contract whereby C and D1 agreed to freeze and store meat for C.</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C’s meat in D1’s possession was found to be unfit for human or animal consumption.</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D1 was wound up.</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C then proceeded to claim against D2 (D1’s liability insurer) under Third Parties (Rights Against Insurers) Act 2010.</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Court previously found that the contract between C and D1 did not incorporate the industry standard Food Storage &amp; Distribution Federation (FSDF) terms</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Preliminary issue between C and D2 as to whether D1 had any right to indemnity from D2, having regard to the Insurance Act 2015</a:t>
            </a:r>
            <a:endParaRPr lang="en-GB" sz="1600" dirty="0">
              <a:ea typeface="Calibri" panose="020F0502020204030204" pitchFamily="34" charset="0"/>
            </a:endParaRPr>
          </a:p>
          <a:p>
            <a:pPr lvl="1">
              <a:spcAft>
                <a:spcPts val="600"/>
              </a:spcAft>
            </a:pPr>
            <a:endParaRPr lang="en-GB" sz="16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D9FAC0DC-2C64-416C-F95C-490F28D39090}"/>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21</a:t>
            </a:fld>
            <a:endParaRPr lang="en-GB" dirty="0"/>
          </a:p>
        </p:txBody>
      </p:sp>
    </p:spTree>
    <p:extLst>
      <p:ext uri="{BB962C8B-B14F-4D97-AF65-F5344CB8AC3E}">
        <p14:creationId xmlns:p14="http://schemas.microsoft.com/office/powerpoint/2010/main" val="3643858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9A21D-46BD-B69B-2F34-EC29CE0C68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8F2EEA-6C16-2B6E-1A94-F1B875D3E0D7}"/>
              </a:ext>
            </a:extLst>
          </p:cNvPr>
          <p:cNvSpPr>
            <a:spLocks noGrp="1"/>
          </p:cNvSpPr>
          <p:nvPr>
            <p:ph type="title"/>
          </p:nvPr>
        </p:nvSpPr>
        <p:spPr>
          <a:xfrm>
            <a:off x="609600" y="274638"/>
            <a:ext cx="10972800" cy="1143000"/>
          </a:xfrm>
        </p:spPr>
        <p:txBody>
          <a:bodyPr/>
          <a:lstStyle/>
          <a:p>
            <a:r>
              <a:rPr lang="en-GB" sz="2800" i="1" dirty="0" err="1"/>
              <a:t>Lonham</a:t>
            </a:r>
            <a:r>
              <a:rPr lang="en-GB" sz="2800" i="1" dirty="0"/>
              <a:t> Group Ltd v. </a:t>
            </a:r>
            <a:r>
              <a:rPr lang="en-GB" sz="2800" i="1" dirty="0" err="1"/>
              <a:t>Scotbeef</a:t>
            </a:r>
            <a:r>
              <a:rPr lang="en-GB" sz="2800" i="1" dirty="0"/>
              <a:t> Ltd</a:t>
            </a:r>
            <a:br>
              <a:rPr lang="en-GB" sz="3200" i="1" dirty="0"/>
            </a:br>
            <a:r>
              <a:rPr lang="en-GB" sz="2400" dirty="0"/>
              <a:t>[2025] EWCA </a:t>
            </a:r>
            <a:r>
              <a:rPr lang="en-GB" sz="2400" dirty="0" err="1"/>
              <a:t>Civ</a:t>
            </a:r>
            <a:r>
              <a:rPr lang="en-GB" sz="2400" dirty="0"/>
              <a:t> 203</a:t>
            </a:r>
            <a:endParaRPr lang="en-GB" sz="2800" dirty="0"/>
          </a:p>
        </p:txBody>
      </p:sp>
      <p:sp>
        <p:nvSpPr>
          <p:cNvPr id="3" name="Content Placeholder 2">
            <a:extLst>
              <a:ext uri="{FF2B5EF4-FFF2-40B4-BE49-F238E27FC236}">
                <a16:creationId xmlns:a16="http://schemas.microsoft.com/office/drawing/2014/main" id="{F6E824AC-EDFA-12C4-51F9-0B8004D6885F}"/>
              </a:ext>
            </a:extLst>
          </p:cNvPr>
          <p:cNvSpPr>
            <a:spLocks noGrp="1"/>
          </p:cNvSpPr>
          <p:nvPr>
            <p:ph idx="1"/>
          </p:nvPr>
        </p:nvSpPr>
        <p:spPr>
          <a:xfrm>
            <a:off x="609600" y="1700808"/>
            <a:ext cx="10972800" cy="4425358"/>
          </a:xfrm>
        </p:spPr>
        <p:txBody>
          <a:bodyPr>
            <a:normAutofit/>
          </a:bodyPr>
          <a:lstStyle/>
          <a:p>
            <a:pPr algn="just"/>
            <a:r>
              <a:rPr lang="en-GB" sz="2400" dirty="0">
                <a:latin typeface="Calibri" panose="020F0502020204030204" pitchFamily="34" charset="0"/>
                <a:ea typeface="Calibri" panose="020F0502020204030204" pitchFamily="34" charset="0"/>
                <a:cs typeface="Times New Roman" panose="02020603050405020304" pitchFamily="18" charset="0"/>
              </a:rPr>
              <a:t>The Policy contained a DUTY OF ASSURED CLAUSE:</a:t>
            </a:r>
          </a:p>
          <a:p>
            <a:pPr marL="180000" indent="0" algn="just">
              <a:buNone/>
            </a:pPr>
            <a:r>
              <a:rPr lang="en-GB" sz="2000" dirty="0">
                <a:latin typeface="Calibri" panose="020F0502020204030204" pitchFamily="34" charset="0"/>
                <a:ea typeface="Calibri" panose="020F0502020204030204" pitchFamily="34" charset="0"/>
                <a:cs typeface="Times New Roman" panose="02020603050405020304" pitchFamily="18" charset="0"/>
              </a:rPr>
              <a:t>“</a:t>
            </a:r>
            <a:r>
              <a:rPr lang="en-GB" sz="2000" i="1" dirty="0">
                <a:latin typeface="Calibri" panose="020F0502020204030204" pitchFamily="34" charset="0"/>
                <a:ea typeface="Calibri" panose="020F0502020204030204" pitchFamily="34" charset="0"/>
                <a:cs typeface="Times New Roman" panose="02020603050405020304" pitchFamily="18" charset="0"/>
              </a:rPr>
              <a:t>It is a condition precedent to the liability of Underwriters hereunder:</a:t>
            </a:r>
          </a:p>
          <a:p>
            <a:pPr marL="694800" indent="-514350" algn="just">
              <a:buAutoNum type="romanLcParenBoth"/>
            </a:pPr>
            <a:r>
              <a:rPr lang="en-GB" sz="2000" i="1" dirty="0">
                <a:latin typeface="Calibri" panose="020F0502020204030204" pitchFamily="34" charset="0"/>
                <a:ea typeface="Calibri" panose="020F0502020204030204" pitchFamily="34" charset="0"/>
                <a:cs typeface="Times New Roman" panose="02020603050405020304" pitchFamily="18" charset="0"/>
              </a:rPr>
              <a:t>that the Assured makes a full declaration of all current trading conditions at inception of the policy period;</a:t>
            </a:r>
          </a:p>
          <a:p>
            <a:pPr marL="694800" indent="-514350" algn="just">
              <a:buAutoNum type="romanLcParenBoth"/>
            </a:pPr>
            <a:r>
              <a:rPr lang="en-GB" sz="2000" i="1" dirty="0">
                <a:latin typeface="Calibri" panose="020F0502020204030204" pitchFamily="34" charset="0"/>
                <a:ea typeface="Calibri" panose="020F0502020204030204" pitchFamily="34" charset="0"/>
                <a:cs typeface="Times New Roman" panose="02020603050405020304" pitchFamily="18" charset="0"/>
              </a:rPr>
              <a:t>that during the currency of this policy the Assured continuously trades under the conditions declared and approved by Underwriters in writing</a:t>
            </a:r>
          </a:p>
          <a:p>
            <a:pPr marL="694800" indent="-514350" algn="just">
              <a:buAutoNum type="romanLcParenBoth"/>
            </a:pPr>
            <a:r>
              <a:rPr lang="en-GB" sz="2000" i="1" dirty="0">
                <a:latin typeface="Calibri" panose="020F0502020204030204" pitchFamily="34" charset="0"/>
                <a:ea typeface="Calibri" panose="020F0502020204030204" pitchFamily="34" charset="0"/>
                <a:cs typeface="Times New Roman" panose="02020603050405020304" pitchFamily="18" charset="0"/>
              </a:rPr>
              <a:t>that the Assured shall take all reasonable and practicable steps to ensure that their trading conditions are incorporated in all contracts entered into by the Assured</a:t>
            </a:r>
            <a:r>
              <a:rPr lang="en-GB" sz="2000" dirty="0">
                <a:latin typeface="Calibri" panose="020F0502020204030204" pitchFamily="34" charset="0"/>
                <a:ea typeface="Calibri" panose="020F0502020204030204" pitchFamily="34" charset="0"/>
                <a:cs typeface="Times New Roman" panose="02020603050405020304" pitchFamily="18" charset="0"/>
              </a:rPr>
              <a:t>…”</a:t>
            </a:r>
          </a:p>
          <a:p>
            <a:pPr>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The Policy also provided that:</a:t>
            </a:r>
          </a:p>
          <a:p>
            <a:pPr>
              <a:spcAft>
                <a:spcPts val="600"/>
              </a:spcAft>
            </a:pPr>
            <a:r>
              <a:rPr lang="en-GB" sz="2000" i="1" dirty="0">
                <a:solidFill>
                  <a:srgbClr val="1F1F1F"/>
                </a:solidFill>
                <a:latin typeface="Source Sans Pro" panose="020B0503030403020204" pitchFamily="34" charset="0"/>
                <a:ea typeface="Calibri" panose="020F0502020204030204" pitchFamily="34" charset="0"/>
                <a:cs typeface="Times New Roman" panose="02020603050405020304" pitchFamily="18" charset="0"/>
              </a:rPr>
              <a:t>“T</a:t>
            </a:r>
            <a:r>
              <a:rPr lang="en-GB" sz="2000" i="1" dirty="0">
                <a:latin typeface="Calibri" panose="020F0502020204030204" pitchFamily="34" charset="0"/>
                <a:ea typeface="Calibri" panose="020F0502020204030204" pitchFamily="34" charset="0"/>
                <a:cs typeface="Times New Roman" panose="02020603050405020304" pitchFamily="18" charset="0"/>
              </a:rPr>
              <a:t>he effect of a breach of a condition precedent is that Underwriters are entitled to avoid the claim in its entirety"</a:t>
            </a:r>
          </a:p>
          <a:p>
            <a:pPr lvl="1">
              <a:spcAft>
                <a:spcPts val="600"/>
              </a:spcAft>
            </a:pPr>
            <a:endParaRPr lang="en-GB" sz="16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614CC09F-8691-9AA2-0BF4-1329F99575B0}"/>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22</a:t>
            </a:fld>
            <a:endParaRPr lang="en-GB" dirty="0"/>
          </a:p>
        </p:txBody>
      </p:sp>
    </p:spTree>
    <p:extLst>
      <p:ext uri="{BB962C8B-B14F-4D97-AF65-F5344CB8AC3E}">
        <p14:creationId xmlns:p14="http://schemas.microsoft.com/office/powerpoint/2010/main" val="9850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4B04B-14A3-F5FA-1B3F-D53CC5B56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4E3F50-66C4-4071-158A-888CE7E4088C}"/>
              </a:ext>
            </a:extLst>
          </p:cNvPr>
          <p:cNvSpPr>
            <a:spLocks noGrp="1"/>
          </p:cNvSpPr>
          <p:nvPr>
            <p:ph type="title"/>
          </p:nvPr>
        </p:nvSpPr>
        <p:spPr>
          <a:xfrm>
            <a:off x="609600" y="274638"/>
            <a:ext cx="10972800" cy="1143000"/>
          </a:xfrm>
        </p:spPr>
        <p:txBody>
          <a:bodyPr/>
          <a:lstStyle/>
          <a:p>
            <a:r>
              <a:rPr lang="en-GB" sz="2800" i="1" dirty="0" err="1"/>
              <a:t>Lonham</a:t>
            </a:r>
            <a:r>
              <a:rPr lang="en-GB" sz="2800" i="1" dirty="0"/>
              <a:t> Group Ltd v. </a:t>
            </a:r>
            <a:r>
              <a:rPr lang="en-GB" sz="2800" i="1" dirty="0" err="1"/>
              <a:t>Scotbeef</a:t>
            </a:r>
            <a:r>
              <a:rPr lang="en-GB" sz="2800" i="1" dirty="0"/>
              <a:t> Ltd</a:t>
            </a:r>
            <a:br>
              <a:rPr lang="en-GB" sz="3200" i="1" dirty="0"/>
            </a:br>
            <a:r>
              <a:rPr lang="en-GB" sz="2400" dirty="0"/>
              <a:t>[2025] EWCA </a:t>
            </a:r>
            <a:r>
              <a:rPr lang="en-GB" sz="2400" dirty="0" err="1"/>
              <a:t>Civ</a:t>
            </a:r>
            <a:r>
              <a:rPr lang="en-GB" sz="2400" dirty="0"/>
              <a:t> 203</a:t>
            </a:r>
            <a:endParaRPr lang="en-GB" sz="2800" dirty="0"/>
          </a:p>
        </p:txBody>
      </p:sp>
      <p:sp>
        <p:nvSpPr>
          <p:cNvPr id="3" name="Content Placeholder 2">
            <a:extLst>
              <a:ext uri="{FF2B5EF4-FFF2-40B4-BE49-F238E27FC236}">
                <a16:creationId xmlns:a16="http://schemas.microsoft.com/office/drawing/2014/main" id="{5789DC5B-F4CE-E2C2-55BE-DA9EA7428839}"/>
              </a:ext>
            </a:extLst>
          </p:cNvPr>
          <p:cNvSpPr>
            <a:spLocks noGrp="1"/>
          </p:cNvSpPr>
          <p:nvPr>
            <p:ph idx="1"/>
          </p:nvPr>
        </p:nvSpPr>
        <p:spPr>
          <a:xfrm>
            <a:off x="609600" y="1700808"/>
            <a:ext cx="10972800" cy="4425358"/>
          </a:xfrm>
        </p:spPr>
        <p:txBody>
          <a:bodyPr>
            <a:normAutofit fontScale="25000" lnSpcReduction="20000"/>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n-GB" sz="9600" dirty="0">
                <a:latin typeface="Calibri" panose="020F0502020204030204" pitchFamily="34" charset="0"/>
                <a:ea typeface="Calibri" panose="020F0502020204030204" pitchFamily="34" charset="0"/>
                <a:cs typeface="Times New Roman" panose="02020603050405020304" pitchFamily="18" charset="0"/>
              </a:rPr>
              <a:t>Limb (</a:t>
            </a:r>
            <a:r>
              <a:rPr lang="en-GB" sz="9600" dirty="0" err="1">
                <a:latin typeface="Calibri" panose="020F0502020204030204" pitchFamily="34" charset="0"/>
                <a:ea typeface="Calibri" panose="020F0502020204030204" pitchFamily="34" charset="0"/>
                <a:cs typeface="Times New Roman" panose="02020603050405020304" pitchFamily="18" charset="0"/>
              </a:rPr>
              <a:t>i</a:t>
            </a:r>
            <a:r>
              <a:rPr lang="en-GB" sz="9600" dirty="0">
                <a:latin typeface="Calibri" panose="020F0502020204030204" pitchFamily="34" charset="0"/>
                <a:ea typeface="Calibri" panose="020F0502020204030204" pitchFamily="34" charset="0"/>
                <a:cs typeface="Times New Roman" panose="02020603050405020304" pitchFamily="18" charset="0"/>
              </a:rPr>
              <a:t>): Condition precedent that the Assured makes a full declaration of all current trading conditions at inception</a:t>
            </a:r>
          </a:p>
          <a:p>
            <a:pPr algn="just">
              <a:spcAft>
                <a:spcPts val="600"/>
              </a:spcAft>
            </a:pPr>
            <a:r>
              <a:rPr lang="en-GB" sz="9600" dirty="0">
                <a:latin typeface="Calibri" panose="020F0502020204030204" pitchFamily="34" charset="0"/>
                <a:ea typeface="Calibri" panose="020F0502020204030204" pitchFamily="34" charset="0"/>
                <a:cs typeface="Times New Roman" panose="02020603050405020304" pitchFamily="18" charset="0"/>
              </a:rPr>
              <a:t>There had been non-compliance because D1 had not declared to D2 the contract with C which was not on FSDF terms. In fact, D1 declared that the contract was trading on FSDF terms.</a:t>
            </a:r>
          </a:p>
          <a:p>
            <a:pPr algn="just">
              <a:spcAft>
                <a:spcPts val="600"/>
              </a:spcAft>
            </a:pPr>
            <a:r>
              <a:rPr lang="en-GB" sz="9600" dirty="0">
                <a:latin typeface="Calibri" panose="020F0502020204030204" pitchFamily="34" charset="0"/>
                <a:ea typeface="Calibri" panose="020F0502020204030204" pitchFamily="34" charset="0"/>
                <a:cs typeface="Times New Roman" panose="02020603050405020304" pitchFamily="18" charset="0"/>
              </a:rPr>
              <a:t>The judge at first instance held that:</a:t>
            </a:r>
          </a:p>
          <a:p>
            <a:pPr lvl="1" algn="just">
              <a:spcAft>
                <a:spcPts val="600"/>
              </a:spcAft>
            </a:pPr>
            <a:r>
              <a:rPr lang="en-GB" sz="8000" dirty="0">
                <a:latin typeface="Calibri" panose="020F0502020204030204" pitchFamily="34" charset="0"/>
                <a:ea typeface="Calibri" panose="020F0502020204030204" pitchFamily="34" charset="0"/>
                <a:cs typeface="Times New Roman" panose="02020603050405020304" pitchFamily="18" charset="0"/>
              </a:rPr>
              <a:t>The declaration was a representation. This was therefore a misrepresentation.</a:t>
            </a:r>
          </a:p>
          <a:p>
            <a:pPr lvl="1" algn="just">
              <a:spcAft>
                <a:spcPts val="600"/>
              </a:spcAft>
            </a:pPr>
            <a:r>
              <a:rPr lang="en-GB" sz="8000" dirty="0">
                <a:latin typeface="Calibri" panose="020F0502020204030204" pitchFamily="34" charset="0"/>
                <a:ea typeface="Calibri" panose="020F0502020204030204" pitchFamily="34" charset="0"/>
                <a:cs typeface="Times New Roman" panose="02020603050405020304" pitchFamily="18" charset="0"/>
              </a:rPr>
              <a:t>The representation could not become a warranty by reason of section 9 Insurance Act 2015 (a representation “</a:t>
            </a:r>
            <a:r>
              <a:rPr lang="en-GB" sz="8000" i="1" dirty="0">
                <a:latin typeface="Calibri" panose="020F0502020204030204" pitchFamily="34" charset="0"/>
                <a:ea typeface="Calibri" panose="020F0502020204030204" pitchFamily="34" charset="0"/>
                <a:cs typeface="Times New Roman" panose="02020603050405020304" pitchFamily="18" charset="0"/>
              </a:rPr>
              <a:t>is not capable of being converted into a warranty by means of any provision of the non-consumer insurance contract</a:t>
            </a:r>
            <a:r>
              <a:rPr lang="en-GB" sz="8000" dirty="0">
                <a:latin typeface="Calibri" panose="020F0502020204030204" pitchFamily="34" charset="0"/>
                <a:ea typeface="Calibri" panose="020F0502020204030204" pitchFamily="34" charset="0"/>
                <a:cs typeface="Times New Roman" panose="02020603050405020304" pitchFamily="18" charset="0"/>
              </a:rPr>
              <a:t>”)</a:t>
            </a:r>
            <a:endParaRPr lang="en-GB" sz="16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FF6D4D9E-217E-DC71-B67D-098BE3B27C26}"/>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23</a:t>
            </a:fld>
            <a:endParaRPr lang="en-GB" dirty="0"/>
          </a:p>
        </p:txBody>
      </p:sp>
    </p:spTree>
    <p:extLst>
      <p:ext uri="{BB962C8B-B14F-4D97-AF65-F5344CB8AC3E}">
        <p14:creationId xmlns:p14="http://schemas.microsoft.com/office/powerpoint/2010/main" val="1329040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A9013-B9CF-8DE1-A779-E0E8167C22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07786-5184-4918-FB66-1D6A6383DFAB}"/>
              </a:ext>
            </a:extLst>
          </p:cNvPr>
          <p:cNvSpPr>
            <a:spLocks noGrp="1"/>
          </p:cNvSpPr>
          <p:nvPr>
            <p:ph type="title"/>
          </p:nvPr>
        </p:nvSpPr>
        <p:spPr>
          <a:xfrm>
            <a:off x="609600" y="274638"/>
            <a:ext cx="10972800" cy="1143000"/>
          </a:xfrm>
        </p:spPr>
        <p:txBody>
          <a:bodyPr/>
          <a:lstStyle/>
          <a:p>
            <a:r>
              <a:rPr lang="en-GB" sz="2800" i="1" dirty="0" err="1"/>
              <a:t>Lonham</a:t>
            </a:r>
            <a:r>
              <a:rPr lang="en-GB" sz="2800" i="1" dirty="0"/>
              <a:t> Group Ltd v. </a:t>
            </a:r>
            <a:r>
              <a:rPr lang="en-GB" sz="2800" i="1" dirty="0" err="1"/>
              <a:t>Scotbeef</a:t>
            </a:r>
            <a:r>
              <a:rPr lang="en-GB" sz="2800" i="1" dirty="0"/>
              <a:t> Ltd</a:t>
            </a:r>
            <a:br>
              <a:rPr lang="en-GB" sz="3200" i="1" dirty="0"/>
            </a:br>
            <a:r>
              <a:rPr lang="en-GB" sz="2400" dirty="0"/>
              <a:t>[2025] EWCA </a:t>
            </a:r>
            <a:r>
              <a:rPr lang="en-GB" sz="2400" dirty="0" err="1"/>
              <a:t>Civ</a:t>
            </a:r>
            <a:r>
              <a:rPr lang="en-GB" sz="2400" dirty="0"/>
              <a:t> 203</a:t>
            </a:r>
            <a:endParaRPr lang="en-GB" sz="2800" dirty="0"/>
          </a:p>
        </p:txBody>
      </p:sp>
      <p:sp>
        <p:nvSpPr>
          <p:cNvPr id="3" name="Content Placeholder 2">
            <a:extLst>
              <a:ext uri="{FF2B5EF4-FFF2-40B4-BE49-F238E27FC236}">
                <a16:creationId xmlns:a16="http://schemas.microsoft.com/office/drawing/2014/main" id="{4F65F840-43F2-0819-F1DB-75DEBC34B919}"/>
              </a:ext>
            </a:extLst>
          </p:cNvPr>
          <p:cNvSpPr>
            <a:spLocks noGrp="1"/>
          </p:cNvSpPr>
          <p:nvPr>
            <p:ph idx="1"/>
          </p:nvPr>
        </p:nvSpPr>
        <p:spPr>
          <a:xfrm>
            <a:off x="609600" y="1700808"/>
            <a:ext cx="10972800" cy="4425358"/>
          </a:xfrm>
        </p:spPr>
        <p:txBody>
          <a:bodyPr>
            <a:normAutofit fontScale="40000" lnSpcReduction="20000"/>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n-GB" sz="6200" dirty="0">
                <a:latin typeface="Calibri" panose="020F0502020204030204" pitchFamily="34" charset="0"/>
                <a:ea typeface="Calibri" panose="020F0502020204030204" pitchFamily="34" charset="0"/>
                <a:cs typeface="Times New Roman" panose="02020603050405020304" pitchFamily="18" charset="0"/>
              </a:rPr>
              <a:t>Limb (iii): Condition precedent to liability that the Assured shall take all reasonable and practicable steps to ensure that their trading conditions are incorporated in all contracts entered into by the Assured</a:t>
            </a:r>
          </a:p>
          <a:p>
            <a:pPr algn="just">
              <a:spcAft>
                <a:spcPts val="600"/>
              </a:spcAft>
            </a:pPr>
            <a:r>
              <a:rPr lang="en-GB" sz="6200" dirty="0">
                <a:latin typeface="Calibri" panose="020F0502020204030204" pitchFamily="34" charset="0"/>
                <a:ea typeface="Calibri" panose="020F0502020204030204" pitchFamily="34" charset="0"/>
                <a:cs typeface="Times New Roman" panose="02020603050405020304" pitchFamily="18" charset="0"/>
              </a:rPr>
              <a:t>Non-compliance because D1’s and C’s contract was not on FSDF terms.</a:t>
            </a:r>
          </a:p>
          <a:p>
            <a:pPr algn="just">
              <a:spcAft>
                <a:spcPts val="600"/>
              </a:spcAft>
            </a:pPr>
            <a:r>
              <a:rPr lang="en-GB" sz="6200" dirty="0">
                <a:latin typeface="Calibri" panose="020F0502020204030204" pitchFamily="34" charset="0"/>
                <a:ea typeface="Calibri" panose="020F0502020204030204" pitchFamily="34" charset="0"/>
                <a:cs typeface="Times New Roman" panose="02020603050405020304" pitchFamily="18" charset="0"/>
              </a:rPr>
              <a:t>The judge at first instance held that:</a:t>
            </a:r>
          </a:p>
          <a:p>
            <a:pPr lvl="1"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Limbs (ii) and (iii) are not limited to new contracts and relationships; they extended to existing contracts and relationships.</a:t>
            </a:r>
          </a:p>
          <a:p>
            <a:pPr lvl="1"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Limb (iii) therefore required the Assured to take reasonable steps to incorporate their trading conditions into existing contracts.</a:t>
            </a:r>
          </a:p>
          <a:p>
            <a:pPr lvl="1"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Limb (iii) could be breached even if the FSDF terms were in fact incorporated</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1">
              <a:spcAft>
                <a:spcPts val="600"/>
              </a:spcAft>
            </a:pPr>
            <a:endParaRPr lang="en-GB" sz="1600" dirty="0">
              <a:ea typeface="Calibri" panose="020F0502020204030204" pitchFamily="34" charset="0"/>
            </a:endParaRPr>
          </a:p>
          <a:p>
            <a:pPr lvl="1">
              <a:spcAft>
                <a:spcPts val="600"/>
              </a:spcAft>
            </a:pPr>
            <a:endParaRPr lang="en-GB" sz="16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60FF2066-D011-6B9B-F117-2540E83D42CD}"/>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24</a:t>
            </a:fld>
            <a:endParaRPr lang="en-GB" dirty="0"/>
          </a:p>
        </p:txBody>
      </p:sp>
    </p:spTree>
    <p:extLst>
      <p:ext uri="{BB962C8B-B14F-4D97-AF65-F5344CB8AC3E}">
        <p14:creationId xmlns:p14="http://schemas.microsoft.com/office/powerpoint/2010/main" val="29530433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83769-88E1-4017-84B8-2B9877F67C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C388CD-A894-A47F-C2A8-199E51446072}"/>
              </a:ext>
            </a:extLst>
          </p:cNvPr>
          <p:cNvSpPr>
            <a:spLocks noGrp="1"/>
          </p:cNvSpPr>
          <p:nvPr>
            <p:ph type="title"/>
          </p:nvPr>
        </p:nvSpPr>
        <p:spPr>
          <a:xfrm>
            <a:off x="609600" y="274638"/>
            <a:ext cx="10972800" cy="1143000"/>
          </a:xfrm>
        </p:spPr>
        <p:txBody>
          <a:bodyPr/>
          <a:lstStyle/>
          <a:p>
            <a:r>
              <a:rPr lang="en-GB" sz="2800" i="1" dirty="0" err="1"/>
              <a:t>Lonham</a:t>
            </a:r>
            <a:r>
              <a:rPr lang="en-GB" sz="2800" i="1" dirty="0"/>
              <a:t> Group Ltd v. </a:t>
            </a:r>
            <a:r>
              <a:rPr lang="en-GB" sz="2800" i="1" dirty="0" err="1"/>
              <a:t>Scotbeef</a:t>
            </a:r>
            <a:r>
              <a:rPr lang="en-GB" sz="2800" i="1" dirty="0"/>
              <a:t> Ltd</a:t>
            </a:r>
            <a:br>
              <a:rPr lang="en-GB" sz="3200" i="1" dirty="0"/>
            </a:br>
            <a:r>
              <a:rPr lang="en-GB" sz="2400" dirty="0"/>
              <a:t>[2025] EWCA </a:t>
            </a:r>
            <a:r>
              <a:rPr lang="en-GB" sz="2400" dirty="0" err="1"/>
              <a:t>Civ</a:t>
            </a:r>
            <a:r>
              <a:rPr lang="en-GB" sz="2400" dirty="0"/>
              <a:t> 203</a:t>
            </a:r>
            <a:endParaRPr lang="en-GB" sz="2800" dirty="0"/>
          </a:p>
        </p:txBody>
      </p:sp>
      <p:sp>
        <p:nvSpPr>
          <p:cNvPr id="3" name="Content Placeholder 2">
            <a:extLst>
              <a:ext uri="{FF2B5EF4-FFF2-40B4-BE49-F238E27FC236}">
                <a16:creationId xmlns:a16="http://schemas.microsoft.com/office/drawing/2014/main" id="{45545E90-1DBC-282D-BD71-43E33E4C1D65}"/>
              </a:ext>
            </a:extLst>
          </p:cNvPr>
          <p:cNvSpPr>
            <a:spLocks noGrp="1"/>
          </p:cNvSpPr>
          <p:nvPr>
            <p:ph idx="1"/>
          </p:nvPr>
        </p:nvSpPr>
        <p:spPr>
          <a:xfrm>
            <a:off x="609600" y="1700808"/>
            <a:ext cx="10972800" cy="4425358"/>
          </a:xfrm>
        </p:spPr>
        <p:txBody>
          <a:bodyPr>
            <a:normAutofit fontScale="47500" lnSpcReduction="20000"/>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n-GB" sz="6200" dirty="0">
                <a:latin typeface="Calibri" panose="020F0502020204030204" pitchFamily="34" charset="0"/>
                <a:ea typeface="Calibri" panose="020F0502020204030204" pitchFamily="34" charset="0"/>
                <a:cs typeface="Times New Roman" panose="02020603050405020304" pitchFamily="18" charset="0"/>
              </a:rPr>
              <a:t>The judge at first instance held that:</a:t>
            </a:r>
          </a:p>
          <a:p>
            <a:pPr lvl="1"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Limb (iii) is to be considered in the context of the duty of fair presentation.</a:t>
            </a:r>
          </a:p>
          <a:p>
            <a:pPr lvl="1"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None of the limbs, including (iii), satisfied the transparency requirements: </a:t>
            </a:r>
          </a:p>
          <a:p>
            <a:pPr lvl="2"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Limb (iii) put the insured in a worse position. </a:t>
            </a:r>
          </a:p>
          <a:p>
            <a:pPr lvl="2"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There was no evidence that the steps were taken to bring the terms of the Duty of Assured Clause to the attention of the insured. The fact that the sub-clauses were contained in a previous contract was not enough.</a:t>
            </a:r>
          </a:p>
          <a:p>
            <a:pPr lvl="2"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The provision was not clear and unambiguous as to its effect.</a:t>
            </a:r>
          </a:p>
          <a:p>
            <a:pPr lvl="1" algn="just">
              <a:spcAft>
                <a:spcPts val="600"/>
              </a:spcAft>
            </a:pPr>
            <a:r>
              <a:rPr lang="en-GB" sz="5500" dirty="0">
                <a:latin typeface="Calibri" panose="020F0502020204030204" pitchFamily="34" charset="0"/>
                <a:ea typeface="Calibri" panose="020F0502020204030204" pitchFamily="34" charset="0"/>
                <a:cs typeface="Times New Roman" panose="02020603050405020304" pitchFamily="18" charset="0"/>
              </a:rPr>
              <a:t>So, D2 could not rely on this provision in defence of the claim</a:t>
            </a:r>
            <a:endParaRPr lang="en-GB" sz="1600" dirty="0">
              <a:ea typeface="Calibri" panose="020F0502020204030204" pitchFamily="34" charset="0"/>
            </a:endParaRPr>
          </a:p>
          <a:p>
            <a:pPr lvl="1">
              <a:spcAft>
                <a:spcPts val="600"/>
              </a:spcAft>
            </a:pPr>
            <a:endParaRPr lang="en-GB" sz="16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9313250C-CFBE-182C-B268-0A71DD69C3C5}"/>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25</a:t>
            </a:fld>
            <a:endParaRPr lang="en-GB" dirty="0"/>
          </a:p>
        </p:txBody>
      </p:sp>
    </p:spTree>
    <p:extLst>
      <p:ext uri="{BB962C8B-B14F-4D97-AF65-F5344CB8AC3E}">
        <p14:creationId xmlns:p14="http://schemas.microsoft.com/office/powerpoint/2010/main" val="1121285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23055-863C-2D30-C864-0410CC1258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F16251-D993-D9F9-DA21-56E8FFD0DFE3}"/>
              </a:ext>
            </a:extLst>
          </p:cNvPr>
          <p:cNvSpPr>
            <a:spLocks noGrp="1"/>
          </p:cNvSpPr>
          <p:nvPr>
            <p:ph type="title"/>
          </p:nvPr>
        </p:nvSpPr>
        <p:spPr>
          <a:xfrm>
            <a:off x="609600" y="274638"/>
            <a:ext cx="10972800" cy="1143000"/>
          </a:xfrm>
        </p:spPr>
        <p:txBody>
          <a:bodyPr/>
          <a:lstStyle/>
          <a:p>
            <a:r>
              <a:rPr lang="en-GB" sz="2800" i="1" dirty="0" err="1"/>
              <a:t>Lonham</a:t>
            </a:r>
            <a:r>
              <a:rPr lang="en-GB" sz="2800" i="1" dirty="0"/>
              <a:t> Group Ltd v. </a:t>
            </a:r>
            <a:r>
              <a:rPr lang="en-GB" sz="2800" i="1" dirty="0" err="1"/>
              <a:t>Scotbeef</a:t>
            </a:r>
            <a:r>
              <a:rPr lang="en-GB" sz="2800" i="1" dirty="0"/>
              <a:t> Ltd</a:t>
            </a:r>
            <a:br>
              <a:rPr lang="en-GB" sz="3200" i="1" dirty="0"/>
            </a:br>
            <a:r>
              <a:rPr lang="en-GB" sz="2400" dirty="0"/>
              <a:t>[2025] EWCA </a:t>
            </a:r>
            <a:r>
              <a:rPr lang="en-GB" sz="2400" dirty="0" err="1"/>
              <a:t>Civ</a:t>
            </a:r>
            <a:r>
              <a:rPr lang="en-GB" sz="2400" dirty="0"/>
              <a:t> 203</a:t>
            </a:r>
            <a:endParaRPr lang="en-GB" sz="2800" dirty="0"/>
          </a:p>
        </p:txBody>
      </p:sp>
      <p:sp>
        <p:nvSpPr>
          <p:cNvPr id="3" name="Content Placeholder 2">
            <a:extLst>
              <a:ext uri="{FF2B5EF4-FFF2-40B4-BE49-F238E27FC236}">
                <a16:creationId xmlns:a16="http://schemas.microsoft.com/office/drawing/2014/main" id="{EB9790E1-353D-83A5-25F8-28AA0FA58FB2}"/>
              </a:ext>
            </a:extLst>
          </p:cNvPr>
          <p:cNvSpPr>
            <a:spLocks noGrp="1"/>
          </p:cNvSpPr>
          <p:nvPr>
            <p:ph idx="1"/>
          </p:nvPr>
        </p:nvSpPr>
        <p:spPr>
          <a:xfrm>
            <a:off x="609600" y="1700808"/>
            <a:ext cx="10972800" cy="4425358"/>
          </a:xfrm>
        </p:spPr>
        <p:txBody>
          <a:bodyPr>
            <a:normAutofit/>
          </a:bodyPr>
          <a:lstStyle/>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The Court of Appeal overturned the first instance judgment</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The Court held that the judge erred in treating all of the separate provisions in the Duty of Assured Clause as either all representations or all warranties.</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The Court held that they were not pre-contractual representations, but future warranties. They are not affected by sect. 3 of the Insurance Act 2015, but instead sect. 9-11 of the 2015 Act are applicable.</a:t>
            </a:r>
          </a:p>
          <a:p>
            <a:pPr algn="just">
              <a:spcAft>
                <a:spcPts val="600"/>
              </a:spcAft>
            </a:pPr>
            <a:r>
              <a:rPr lang="en-GB" sz="2400" dirty="0">
                <a:latin typeface="Calibri" panose="020F0502020204030204" pitchFamily="34" charset="0"/>
                <a:ea typeface="Calibri" panose="020F0502020204030204" pitchFamily="34" charset="0"/>
                <a:cs typeface="Times New Roman" panose="02020603050405020304" pitchFamily="18" charset="0"/>
              </a:rPr>
              <a:t>The Court held that the clause specifying the remedy of avoidance did not alter the position.</a:t>
            </a:r>
            <a:endParaRPr lang="en-GB" sz="2400" dirty="0">
              <a:ea typeface="Calibri" panose="020F0502020204030204" pitchFamily="34" charset="0"/>
            </a:endParaRPr>
          </a:p>
          <a:p>
            <a:pPr lvl="1">
              <a:spcAft>
                <a:spcPts val="600"/>
              </a:spcAft>
            </a:pPr>
            <a:endParaRPr lang="en-GB" sz="800" dirty="0">
              <a:ea typeface="Calibri" panose="020F0502020204030204" pitchFamily="34" charset="0"/>
            </a:endParaRPr>
          </a:p>
          <a:p>
            <a:pPr marL="0" indent="0">
              <a:spcAft>
                <a:spcPts val="600"/>
              </a:spcAft>
              <a:buNone/>
            </a:pP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2F1B21A2-4FBC-4CFA-DB76-D8BBFEFF6C89}"/>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26</a:t>
            </a:fld>
            <a:endParaRPr lang="en-GB" dirty="0"/>
          </a:p>
        </p:txBody>
      </p:sp>
    </p:spTree>
    <p:extLst>
      <p:ext uri="{BB962C8B-B14F-4D97-AF65-F5344CB8AC3E}">
        <p14:creationId xmlns:p14="http://schemas.microsoft.com/office/powerpoint/2010/main" val="3770603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451DA-2567-AD7A-7D3F-E4AC94312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0CC0E0-5587-17FB-138C-A3BA40DD03AE}"/>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endParaRPr lang="en-GB" sz="2800" dirty="0"/>
          </a:p>
        </p:txBody>
      </p:sp>
      <p:sp>
        <p:nvSpPr>
          <p:cNvPr id="3" name="Content Placeholder 2">
            <a:extLst>
              <a:ext uri="{FF2B5EF4-FFF2-40B4-BE49-F238E27FC236}">
                <a16:creationId xmlns:a16="http://schemas.microsoft.com/office/drawing/2014/main" id="{5B4F53BC-3402-06D4-5EC9-DA26515B2296}"/>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GB" sz="2400" dirty="0"/>
              <a:t>Mok Petro purchased a cargo of unleaded gasoline from </a:t>
            </a:r>
            <a:r>
              <a:rPr lang="en-GB" sz="2400" dirty="0" err="1"/>
              <a:t>Petrochina</a:t>
            </a:r>
            <a:r>
              <a:rPr lang="en-GB" sz="2400" dirty="0"/>
              <a:t>.</a:t>
            </a:r>
          </a:p>
          <a:p>
            <a:pPr>
              <a:spcAft>
                <a:spcPts val="600"/>
              </a:spcAft>
            </a:pPr>
            <a:r>
              <a:rPr lang="en-GB" sz="2400" dirty="0"/>
              <a:t>The cargo was loaded at Sohar, Oman on 12-14 May 2017.</a:t>
            </a:r>
          </a:p>
          <a:p>
            <a:pPr>
              <a:spcAft>
                <a:spcPts val="600"/>
              </a:spcAft>
            </a:pPr>
            <a:r>
              <a:rPr lang="en-GB" sz="2400" dirty="0"/>
              <a:t>The cargo comprised separate components of methanol and gasoline drawn from four individual shore tanks, which were blended on board the vessel during the loading process.</a:t>
            </a:r>
          </a:p>
          <a:p>
            <a:pPr>
              <a:spcAft>
                <a:spcPts val="600"/>
              </a:spcAft>
            </a:pPr>
            <a:r>
              <a:rPr lang="en-GB" sz="2400" dirty="0"/>
              <a:t>The cargo was certified as complying with the contractual specifications.</a:t>
            </a:r>
          </a:p>
          <a:p>
            <a:pPr>
              <a:spcAft>
                <a:spcPts val="600"/>
              </a:spcAft>
            </a:pPr>
            <a:r>
              <a:rPr lang="en-GB" sz="2400" dirty="0"/>
              <a:t>On 14 May 2017, the cargo was on-sold by Mok Petro to Star Plus.</a:t>
            </a:r>
            <a:endParaRPr lang="en-GB"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093F1AE4-AAFB-17C7-2BD7-21748D171C2F}"/>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27</a:t>
            </a:fld>
            <a:endParaRPr lang="en-GB" dirty="0"/>
          </a:p>
        </p:txBody>
      </p:sp>
    </p:spTree>
    <p:extLst>
      <p:ext uri="{BB962C8B-B14F-4D97-AF65-F5344CB8AC3E}">
        <p14:creationId xmlns:p14="http://schemas.microsoft.com/office/powerpoint/2010/main" val="2392503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AAC1D-6099-052B-60D6-C9A3CBC19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325123-6349-9F5F-6A51-4AE48CB99E4A}"/>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p>
        </p:txBody>
      </p:sp>
      <p:sp>
        <p:nvSpPr>
          <p:cNvPr id="3" name="Content Placeholder 2">
            <a:extLst>
              <a:ext uri="{FF2B5EF4-FFF2-40B4-BE49-F238E27FC236}">
                <a16:creationId xmlns:a16="http://schemas.microsoft.com/office/drawing/2014/main" id="{293A30CF-A96E-812E-E28D-03DD282DDEF4}"/>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GB" sz="2000" dirty="0"/>
              <a:t>On 1 June 2017, the vessel carrying the cargo tendered Notice of Readiness at </a:t>
            </a:r>
            <a:r>
              <a:rPr lang="en-GB" sz="2000" dirty="0" err="1"/>
              <a:t>Hodeidah</a:t>
            </a:r>
            <a:r>
              <a:rPr lang="en-GB" sz="2000" dirty="0"/>
              <a:t>, Yemen.</a:t>
            </a:r>
          </a:p>
          <a:p>
            <a:pPr>
              <a:spcAft>
                <a:spcPts val="600"/>
              </a:spcAft>
            </a:pPr>
            <a:r>
              <a:rPr lang="en-GB" sz="2000" dirty="0"/>
              <a:t>The cargo was inspected and was found to be off-specification by reason of phase separation and was not permitted to be discharged at Yemen.</a:t>
            </a:r>
          </a:p>
          <a:p>
            <a:pPr>
              <a:spcAft>
                <a:spcPts val="600"/>
              </a:spcAft>
            </a:pPr>
            <a:r>
              <a:rPr lang="en-GB" sz="2000" dirty="0"/>
              <a:t>The vessel diverted to Fujairah, UAE, where the cargo was again tested and found to be off-specification.</a:t>
            </a:r>
          </a:p>
          <a:p>
            <a:pPr>
              <a:spcAft>
                <a:spcPts val="600"/>
              </a:spcAft>
            </a:pPr>
            <a:r>
              <a:rPr lang="en-GB" sz="2000" dirty="0"/>
              <a:t>The cargo was sold to a salvage buyer.</a:t>
            </a:r>
          </a:p>
          <a:p>
            <a:pPr>
              <a:spcAft>
                <a:spcPts val="600"/>
              </a:spcAft>
            </a:pPr>
            <a:r>
              <a:rPr lang="en-GB" sz="2000" dirty="0"/>
              <a:t>Tests in June 2018 showed that the cargo blended in the “</a:t>
            </a:r>
            <a:r>
              <a:rPr lang="en-GB" sz="2000" i="1" dirty="0"/>
              <a:t>Actual Blend Proportions</a:t>
            </a:r>
            <a:r>
              <a:rPr lang="en-GB" sz="2000" dirty="0"/>
              <a:t>” would always have had a phase separation temperature (PST) substantially in excess of what was required so as to put it off-specification</a:t>
            </a:r>
            <a:endParaRPr lang="en-GB" sz="24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072A944D-4362-E0CA-C532-2054F19287C2}"/>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28</a:t>
            </a:fld>
            <a:endParaRPr lang="en-GB" dirty="0"/>
          </a:p>
        </p:txBody>
      </p:sp>
    </p:spTree>
    <p:extLst>
      <p:ext uri="{BB962C8B-B14F-4D97-AF65-F5344CB8AC3E}">
        <p14:creationId xmlns:p14="http://schemas.microsoft.com/office/powerpoint/2010/main" val="3697435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A7487-FDD4-0698-4B79-8030F4348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392B0-ECE2-DCCA-589B-288A219573C0}"/>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p>
        </p:txBody>
      </p:sp>
      <p:sp>
        <p:nvSpPr>
          <p:cNvPr id="3" name="Content Placeholder 2">
            <a:extLst>
              <a:ext uri="{FF2B5EF4-FFF2-40B4-BE49-F238E27FC236}">
                <a16:creationId xmlns:a16="http://schemas.microsoft.com/office/drawing/2014/main" id="{D33E1414-909E-E3BB-4B40-6D80D9B4412B}"/>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GB" sz="2400" dirty="0"/>
              <a:t>The cargo was insured under an all risks marine cargo policy (ICC (A)) by Cedar Insurance for the period from April 2017 to April 2018. </a:t>
            </a:r>
          </a:p>
          <a:p>
            <a:pPr>
              <a:spcAft>
                <a:spcPts val="600"/>
              </a:spcAft>
            </a:pPr>
            <a:r>
              <a:rPr lang="en-GB" sz="2400" dirty="0"/>
              <a:t>Cover was “Shore Tank to Shore Tank”.</a:t>
            </a:r>
          </a:p>
          <a:p>
            <a:pPr>
              <a:spcAft>
                <a:spcPts val="600"/>
              </a:spcAft>
            </a:pPr>
            <a:r>
              <a:rPr lang="en-GB" sz="2400" dirty="0"/>
              <a:t>Cedar reinsured the cargo with the Defendant on back-to-back terms.</a:t>
            </a:r>
          </a:p>
          <a:p>
            <a:pPr>
              <a:spcAft>
                <a:spcPts val="600"/>
              </a:spcAft>
            </a:pPr>
            <a:r>
              <a:rPr lang="en-GB" sz="2400" dirty="0"/>
              <a:t>A declaration was made to the policy with respect to the cargo with an agreed value of US$7.5m.</a:t>
            </a:r>
          </a:p>
        </p:txBody>
      </p:sp>
      <p:sp>
        <p:nvSpPr>
          <p:cNvPr id="4" name="Slide Number Placeholder 3">
            <a:extLst>
              <a:ext uri="{FF2B5EF4-FFF2-40B4-BE49-F238E27FC236}">
                <a16:creationId xmlns:a16="http://schemas.microsoft.com/office/drawing/2014/main" id="{6EAD3AD0-B6F2-5F53-0240-EBE3138A0004}"/>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29</a:t>
            </a:fld>
            <a:endParaRPr lang="en-GB" dirty="0"/>
          </a:p>
        </p:txBody>
      </p:sp>
    </p:spTree>
    <p:extLst>
      <p:ext uri="{BB962C8B-B14F-4D97-AF65-F5344CB8AC3E}">
        <p14:creationId xmlns:p14="http://schemas.microsoft.com/office/powerpoint/2010/main" val="389888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564F5-DD11-C72B-B59B-94DA90D14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84773-DAD1-205F-9FD8-A42118FFCD4F}"/>
              </a:ext>
            </a:extLst>
          </p:cNvPr>
          <p:cNvSpPr>
            <a:spLocks noGrp="1"/>
          </p:cNvSpPr>
          <p:nvPr>
            <p:ph type="title"/>
          </p:nvPr>
        </p:nvSpPr>
        <p:spPr>
          <a:xfrm>
            <a:off x="609600" y="274638"/>
            <a:ext cx="10972800" cy="1143000"/>
          </a:xfrm>
        </p:spPr>
        <p:txBody>
          <a:bodyPr/>
          <a:lstStyle/>
          <a:p>
            <a:r>
              <a:rPr lang="en-GB" sz="3200" dirty="0"/>
              <a:t>Duty of Fair Presentation</a:t>
            </a:r>
          </a:p>
        </p:txBody>
      </p:sp>
      <p:sp>
        <p:nvSpPr>
          <p:cNvPr id="3" name="Content Placeholder 2">
            <a:extLst>
              <a:ext uri="{FF2B5EF4-FFF2-40B4-BE49-F238E27FC236}">
                <a16:creationId xmlns:a16="http://schemas.microsoft.com/office/drawing/2014/main" id="{501F3352-F470-F1B6-FC69-960E686C3556}"/>
              </a:ext>
            </a:extLst>
          </p:cNvPr>
          <p:cNvSpPr>
            <a:spLocks noGrp="1"/>
          </p:cNvSpPr>
          <p:nvPr>
            <p:ph idx="1"/>
          </p:nvPr>
        </p:nvSpPr>
        <p:spPr>
          <a:xfrm>
            <a:off x="609600" y="1700808"/>
            <a:ext cx="10972800" cy="4425358"/>
          </a:xfrm>
        </p:spPr>
        <p:txBody>
          <a:bodyPr>
            <a:normAutofit/>
          </a:bodyPr>
          <a:lstStyle/>
          <a:p>
            <a:r>
              <a:rPr lang="en-GB" dirty="0"/>
              <a:t>The law is in many respects unchanged: Sect. 3-8 and Sched. 1</a:t>
            </a:r>
          </a:p>
          <a:p>
            <a:pPr lvl="1"/>
            <a:r>
              <a:rPr lang="en-GB" dirty="0"/>
              <a:t>Duty of disclosure is retained</a:t>
            </a:r>
          </a:p>
          <a:p>
            <a:pPr lvl="1"/>
            <a:r>
              <a:rPr lang="en-GB" dirty="0"/>
              <a:t>Exceptions to the duty: diminution of risk, insurer’s knowledge, waiver</a:t>
            </a:r>
          </a:p>
          <a:p>
            <a:pPr lvl="2"/>
            <a:r>
              <a:rPr lang="en-GB" i="1" dirty="0"/>
              <a:t>Young v RSA </a:t>
            </a:r>
            <a:r>
              <a:rPr lang="en-GB" dirty="0"/>
              <a:t>[2020] Lloyd’s Rep IR 388</a:t>
            </a:r>
          </a:p>
          <a:p>
            <a:pPr lvl="2"/>
            <a:r>
              <a:rPr lang="en-GB" i="1" dirty="0"/>
              <a:t>George on High v Boswell</a:t>
            </a:r>
            <a:r>
              <a:rPr lang="en-GB" dirty="0"/>
              <a:t> [2024] Lloyd’s Rep IR 391</a:t>
            </a:r>
          </a:p>
          <a:p>
            <a:pPr lvl="2"/>
            <a:r>
              <a:rPr lang="en-GB" i="1" dirty="0"/>
              <a:t>Clarendon Dental Spa LLP v Aviva Insurance Ltd </a:t>
            </a:r>
            <a:r>
              <a:rPr lang="en-GB" dirty="0"/>
              <a:t>[2025] Lloyd’s Rep IR 228</a:t>
            </a:r>
            <a:endParaRPr lang="en-GB" i="1" dirty="0"/>
          </a:p>
          <a:p>
            <a:pPr lvl="1"/>
            <a:r>
              <a:rPr lang="en-GB" dirty="0"/>
              <a:t>Misrepresentation:</a:t>
            </a:r>
          </a:p>
          <a:p>
            <a:pPr lvl="2"/>
            <a:r>
              <a:rPr lang="en-GB" dirty="0"/>
              <a:t>Truth of representations of fact: must be substantially correct (as now)</a:t>
            </a:r>
          </a:p>
          <a:p>
            <a:pPr lvl="2"/>
            <a:r>
              <a:rPr lang="en-GB" dirty="0"/>
              <a:t>Representations of expectation or belief must be made in good faith (as now)</a:t>
            </a:r>
          </a:p>
        </p:txBody>
      </p:sp>
      <p:sp>
        <p:nvSpPr>
          <p:cNvPr id="4" name="Slide Number Placeholder 3">
            <a:extLst>
              <a:ext uri="{FF2B5EF4-FFF2-40B4-BE49-F238E27FC236}">
                <a16:creationId xmlns:a16="http://schemas.microsoft.com/office/drawing/2014/main" id="{8700F866-7D43-7147-BC0A-437AE63B488E}"/>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a:t>
            </a:fld>
            <a:endParaRPr lang="en-GB" dirty="0"/>
          </a:p>
        </p:txBody>
      </p:sp>
    </p:spTree>
    <p:extLst>
      <p:ext uri="{BB962C8B-B14F-4D97-AF65-F5344CB8AC3E}">
        <p14:creationId xmlns:p14="http://schemas.microsoft.com/office/powerpoint/2010/main" val="29061216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764FE-3594-F7FD-8AFA-8702BE9583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BE65A-4721-48BF-63C5-6BFE38B1868C}"/>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p>
        </p:txBody>
      </p:sp>
      <p:sp>
        <p:nvSpPr>
          <p:cNvPr id="3" name="Content Placeholder 2">
            <a:extLst>
              <a:ext uri="{FF2B5EF4-FFF2-40B4-BE49-F238E27FC236}">
                <a16:creationId xmlns:a16="http://schemas.microsoft.com/office/drawing/2014/main" id="{6D56F43F-DB24-1831-0C98-8BD232395D1A}"/>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GB" sz="2400" dirty="0"/>
              <a:t>MOK Petro claimed an indemnity for a partial loss, being the difference between the sound value and actual value, claiming that the cargo was on-specification at the load port.</a:t>
            </a:r>
          </a:p>
          <a:p>
            <a:pPr>
              <a:spcAft>
                <a:spcPts val="600"/>
              </a:spcAft>
            </a:pPr>
            <a:r>
              <a:rPr lang="en-GB" sz="2400" dirty="0"/>
              <a:t>The Defendant argued that the cargo could never have been on-specification as certified at the load port, but in fact was always off-specification and commercially unmarketable irrespective of any subsequent water contamination. </a:t>
            </a:r>
          </a:p>
        </p:txBody>
      </p:sp>
      <p:sp>
        <p:nvSpPr>
          <p:cNvPr id="4" name="Slide Number Placeholder 3">
            <a:extLst>
              <a:ext uri="{FF2B5EF4-FFF2-40B4-BE49-F238E27FC236}">
                <a16:creationId xmlns:a16="http://schemas.microsoft.com/office/drawing/2014/main" id="{7F2BEA43-EF52-B5BA-0384-085F93C9602D}"/>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30</a:t>
            </a:fld>
            <a:endParaRPr lang="en-GB" dirty="0"/>
          </a:p>
        </p:txBody>
      </p:sp>
    </p:spTree>
    <p:extLst>
      <p:ext uri="{BB962C8B-B14F-4D97-AF65-F5344CB8AC3E}">
        <p14:creationId xmlns:p14="http://schemas.microsoft.com/office/powerpoint/2010/main" val="3439532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86887-F0C8-41E1-1DCE-1628BD52F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15294C-004D-F332-E6DD-1EEA40F846E5}"/>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p>
        </p:txBody>
      </p:sp>
      <p:sp>
        <p:nvSpPr>
          <p:cNvPr id="3" name="Content Placeholder 2">
            <a:extLst>
              <a:ext uri="{FF2B5EF4-FFF2-40B4-BE49-F238E27FC236}">
                <a16:creationId xmlns:a16="http://schemas.microsoft.com/office/drawing/2014/main" id="{045B096B-27F0-B0B2-A224-E833D5661A54}"/>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GB" sz="2000" dirty="0"/>
              <a:t>The Court held that Mok Petro could not discharge the burden of proof that the cargo was in the condition as certified at the load port. The Court was not satisfied that the load port inspection certificates accurately set represented the quality of the cargo.</a:t>
            </a:r>
          </a:p>
          <a:p>
            <a:pPr>
              <a:spcAft>
                <a:spcPts val="600"/>
              </a:spcAft>
            </a:pPr>
            <a:r>
              <a:rPr lang="en-GB" sz="2000" dirty="0"/>
              <a:t>The Court also dismissed Mok Petro’s alternative case that the blending of the components of the cargo by </a:t>
            </a:r>
            <a:r>
              <a:rPr lang="en-GB" sz="2000" dirty="0" err="1"/>
              <a:t>Petrochina</a:t>
            </a:r>
            <a:r>
              <a:rPr lang="en-GB" sz="2000" dirty="0"/>
              <a:t> was fortuitous and so a risk insured by the policy.</a:t>
            </a:r>
          </a:p>
          <a:p>
            <a:pPr>
              <a:spcAft>
                <a:spcPts val="600"/>
              </a:spcAft>
            </a:pPr>
            <a:r>
              <a:rPr lang="en-GB" sz="2000" dirty="0"/>
              <a:t>The Court said that actual phase separation did not constitute damage. It was no more than the natural behaviour of a particular product which reversed when the temperature gradient was reversed.</a:t>
            </a:r>
          </a:p>
        </p:txBody>
      </p:sp>
      <p:sp>
        <p:nvSpPr>
          <p:cNvPr id="4" name="Slide Number Placeholder 3">
            <a:extLst>
              <a:ext uri="{FF2B5EF4-FFF2-40B4-BE49-F238E27FC236}">
                <a16:creationId xmlns:a16="http://schemas.microsoft.com/office/drawing/2014/main" id="{AAC8AB30-64B6-90E8-108D-F44B8AC5B833}"/>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31</a:t>
            </a:fld>
            <a:endParaRPr lang="en-GB" dirty="0"/>
          </a:p>
        </p:txBody>
      </p:sp>
    </p:spTree>
    <p:extLst>
      <p:ext uri="{BB962C8B-B14F-4D97-AF65-F5344CB8AC3E}">
        <p14:creationId xmlns:p14="http://schemas.microsoft.com/office/powerpoint/2010/main" val="342640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BB3B5-E82B-1F60-8EEF-E5F5234A2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EE16C-0A13-7F4A-0EB8-39870FE47837}"/>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p>
        </p:txBody>
      </p:sp>
      <p:sp>
        <p:nvSpPr>
          <p:cNvPr id="3" name="Content Placeholder 2">
            <a:extLst>
              <a:ext uri="{FF2B5EF4-FFF2-40B4-BE49-F238E27FC236}">
                <a16:creationId xmlns:a16="http://schemas.microsoft.com/office/drawing/2014/main" id="{38807590-9F6B-6F05-EEC4-499531EB08FD}"/>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r>
              <a:rPr lang="en-GB" sz="2000" dirty="0"/>
              <a:t>There was an express survey warranty in the policy as follows:</a:t>
            </a:r>
          </a:p>
          <a:p>
            <a:pPr lvl="1">
              <a:spcBef>
                <a:spcPts val="600"/>
              </a:spcBef>
              <a:spcAft>
                <a:spcPts val="600"/>
              </a:spcAft>
            </a:pPr>
            <a:r>
              <a:rPr lang="en-GB" sz="1800" dirty="0"/>
              <a:t>“</a:t>
            </a:r>
            <a:r>
              <a:rPr lang="en-GB" sz="1800" i="1" dirty="0"/>
              <a:t>Quantitative/Qualitative survey carried out by internationally recognised marine surveyor at loading port/discharge port at owners cost, including inspection/certification of the cleanliness of the vessel tanks at load port and the shore tanks at discharge port and the connecting pipelines between the vessel and the shore tanks at both load and discharge port</a:t>
            </a:r>
            <a:r>
              <a:rPr lang="en-GB" sz="1800" dirty="0"/>
              <a:t>.”</a:t>
            </a:r>
          </a:p>
          <a:p>
            <a:pPr>
              <a:spcBef>
                <a:spcPts val="600"/>
              </a:spcBef>
              <a:spcAft>
                <a:spcPts val="600"/>
              </a:spcAft>
            </a:pPr>
            <a:r>
              <a:rPr lang="en-GB" sz="2000" dirty="0"/>
              <a:t>The Court held that this warranty was breached, not as regards inspection, but as regards certification, because Inspectorate did not provide any certificate relating to the shorelines until March 2023.</a:t>
            </a:r>
          </a:p>
        </p:txBody>
      </p:sp>
      <p:sp>
        <p:nvSpPr>
          <p:cNvPr id="4" name="Slide Number Placeholder 3">
            <a:extLst>
              <a:ext uri="{FF2B5EF4-FFF2-40B4-BE49-F238E27FC236}">
                <a16:creationId xmlns:a16="http://schemas.microsoft.com/office/drawing/2014/main" id="{16204DBB-6A0C-A5AC-9A91-3E9E20C261B8}"/>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32</a:t>
            </a:fld>
            <a:endParaRPr lang="en-GB" dirty="0"/>
          </a:p>
        </p:txBody>
      </p:sp>
    </p:spTree>
    <p:extLst>
      <p:ext uri="{BB962C8B-B14F-4D97-AF65-F5344CB8AC3E}">
        <p14:creationId xmlns:p14="http://schemas.microsoft.com/office/powerpoint/2010/main" val="3148472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840D9-9C8A-50A1-EC7F-D891A9EF2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F295BB-5738-FA69-BF62-1031D7CF9E0B}"/>
              </a:ext>
            </a:extLst>
          </p:cNvPr>
          <p:cNvSpPr>
            <a:spLocks noGrp="1"/>
          </p:cNvSpPr>
          <p:nvPr>
            <p:ph type="title"/>
          </p:nvPr>
        </p:nvSpPr>
        <p:spPr>
          <a:xfrm>
            <a:off x="609600" y="274638"/>
            <a:ext cx="10972800" cy="1143000"/>
          </a:xfrm>
        </p:spPr>
        <p:txBody>
          <a:bodyPr/>
          <a:lstStyle/>
          <a:p>
            <a:r>
              <a:rPr lang="en-GB" sz="2800" i="1" dirty="0"/>
              <a:t>MOK Petro Energy FZC v Argo (No 604) Ltd</a:t>
            </a:r>
            <a:br>
              <a:rPr lang="en-GB" sz="3200" i="1" dirty="0"/>
            </a:br>
            <a:r>
              <a:rPr lang="en-GB" sz="2400" dirty="0"/>
              <a:t>[2024] EWHC 1935 (Comm); [2024] Lloyd’s Rep IR 585</a:t>
            </a:r>
          </a:p>
        </p:txBody>
      </p:sp>
      <p:sp>
        <p:nvSpPr>
          <p:cNvPr id="3" name="Content Placeholder 2">
            <a:extLst>
              <a:ext uri="{FF2B5EF4-FFF2-40B4-BE49-F238E27FC236}">
                <a16:creationId xmlns:a16="http://schemas.microsoft.com/office/drawing/2014/main" id="{27321618-004E-4571-C50C-53CEE9BFA1B3}"/>
              </a:ext>
            </a:extLst>
          </p:cNvPr>
          <p:cNvSpPr>
            <a:spLocks noGrp="1"/>
          </p:cNvSpPr>
          <p:nvPr>
            <p:ph idx="1"/>
          </p:nvPr>
        </p:nvSpPr>
        <p:spPr>
          <a:xfrm>
            <a:off x="609600" y="1700808"/>
            <a:ext cx="10972800" cy="4425358"/>
          </a:xfrm>
        </p:spPr>
        <p:txBody>
          <a:bodyPr>
            <a:normAutofit/>
          </a:bodyPr>
          <a:lstStyle/>
          <a:p>
            <a:pPr marL="0" indent="0" algn="jus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GB" sz="2000" dirty="0"/>
              <a:t>The policy further stated that: “</a:t>
            </a:r>
            <a:r>
              <a:rPr lang="en-GB" sz="2000" i="1" dirty="0"/>
              <a:t>Failure to comply with a warranty will, in normal circumstances, void this insurance policy</a:t>
            </a:r>
            <a:r>
              <a:rPr lang="en-GB" sz="2000" dirty="0"/>
              <a:t>”.</a:t>
            </a:r>
          </a:p>
          <a:p>
            <a:pPr>
              <a:spcAft>
                <a:spcPts val="600"/>
              </a:spcAft>
            </a:pPr>
            <a:r>
              <a:rPr lang="en-GB" sz="2000" dirty="0"/>
              <a:t>The Court held that this was not a contracting out of the Insurance Act 2015. It was merely a warning rather than a contractual term.</a:t>
            </a:r>
          </a:p>
          <a:p>
            <a:pPr>
              <a:spcAft>
                <a:spcPts val="600"/>
              </a:spcAft>
            </a:pPr>
            <a:r>
              <a:rPr lang="en-GB" sz="2000" dirty="0"/>
              <a:t>Sect. 11 of the 2015 Act did not apply because it could not be proved that non-compliance with the warranty could not have increased the risk of loss which actually occurred.</a:t>
            </a:r>
          </a:p>
        </p:txBody>
      </p:sp>
      <p:sp>
        <p:nvSpPr>
          <p:cNvPr id="4" name="Slide Number Placeholder 3">
            <a:extLst>
              <a:ext uri="{FF2B5EF4-FFF2-40B4-BE49-F238E27FC236}">
                <a16:creationId xmlns:a16="http://schemas.microsoft.com/office/drawing/2014/main" id="{E0E3B3CB-AB5D-D3A2-904F-FC8534993457}"/>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33</a:t>
            </a:fld>
            <a:endParaRPr lang="en-GB" dirty="0"/>
          </a:p>
        </p:txBody>
      </p:sp>
    </p:spTree>
    <p:extLst>
      <p:ext uri="{BB962C8B-B14F-4D97-AF65-F5344CB8AC3E}">
        <p14:creationId xmlns:p14="http://schemas.microsoft.com/office/powerpoint/2010/main" val="8348897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A4789-5B2D-2F1D-5D0E-DFA7A60C05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B86A2B-8EBA-C4C5-3D52-F4722975392D}"/>
              </a:ext>
            </a:extLst>
          </p:cNvPr>
          <p:cNvSpPr>
            <a:spLocks noGrp="1"/>
          </p:cNvSpPr>
          <p:nvPr>
            <p:ph type="title"/>
          </p:nvPr>
        </p:nvSpPr>
        <p:spPr>
          <a:xfrm>
            <a:off x="609600" y="274638"/>
            <a:ext cx="10972800" cy="1143000"/>
          </a:xfrm>
        </p:spPr>
        <p:txBody>
          <a:bodyPr/>
          <a:lstStyle/>
          <a:p>
            <a:r>
              <a:rPr lang="en-GB" sz="3200" dirty="0"/>
              <a:t>Section 13A of the Insurance Act 2015</a:t>
            </a:r>
          </a:p>
        </p:txBody>
      </p:sp>
      <p:sp>
        <p:nvSpPr>
          <p:cNvPr id="3" name="Content Placeholder 2">
            <a:extLst>
              <a:ext uri="{FF2B5EF4-FFF2-40B4-BE49-F238E27FC236}">
                <a16:creationId xmlns:a16="http://schemas.microsoft.com/office/drawing/2014/main" id="{D16A1F80-B77E-6189-7353-C4B74DA10D36}"/>
              </a:ext>
            </a:extLst>
          </p:cNvPr>
          <p:cNvSpPr>
            <a:spLocks noGrp="1"/>
          </p:cNvSpPr>
          <p:nvPr>
            <p:ph idx="1"/>
          </p:nvPr>
        </p:nvSpPr>
        <p:spPr>
          <a:xfrm>
            <a:off x="609600" y="1700808"/>
            <a:ext cx="10972800" cy="4425358"/>
          </a:xfrm>
        </p:spPr>
        <p:txBody>
          <a:bodyPr>
            <a:normAutofit/>
          </a:bodyPr>
          <a:lstStyle/>
          <a:p>
            <a:pPr algn="just"/>
            <a:r>
              <a:rPr lang="en-GB" sz="2400" dirty="0"/>
              <a:t>Sect. 13A(1): “</a:t>
            </a:r>
            <a:r>
              <a:rPr lang="en-GB" sz="2400" i="1" dirty="0">
                <a:effectLst/>
                <a:ea typeface="Calibri" panose="020F0502020204030204" pitchFamily="34" charset="0"/>
              </a:rPr>
              <a:t>It is an implied term of every contract of insurance that if the insured makes a claim under the contract, the insurer must pay any sums due in respect of the claim within a reasonable time”</a:t>
            </a:r>
          </a:p>
          <a:p>
            <a:pPr algn="just"/>
            <a:r>
              <a:rPr lang="en-GB" sz="2400" dirty="0"/>
              <a:t>Sect. 13A(2) and (3): a reasonable time is a question of fact:</a:t>
            </a:r>
          </a:p>
          <a:p>
            <a:pPr lvl="1" algn="just"/>
            <a:r>
              <a:rPr lang="en-GB" sz="2000" dirty="0"/>
              <a:t>The type of insurance</a:t>
            </a:r>
          </a:p>
          <a:p>
            <a:pPr lvl="1" algn="just"/>
            <a:r>
              <a:rPr lang="en-GB" sz="2000" dirty="0"/>
              <a:t>The size and complexity of the claim</a:t>
            </a:r>
          </a:p>
          <a:p>
            <a:pPr lvl="1" algn="just"/>
            <a:r>
              <a:rPr lang="en-GB" sz="2000" dirty="0"/>
              <a:t>Compliance with statutory or regulatory rules or guidance</a:t>
            </a:r>
          </a:p>
          <a:p>
            <a:pPr lvl="1" algn="just"/>
            <a:r>
              <a:rPr lang="en-GB" sz="2000" dirty="0"/>
              <a:t>Factors outside the insurer’s control</a:t>
            </a:r>
          </a:p>
          <a:p>
            <a:pPr algn="just"/>
            <a:r>
              <a:rPr lang="en-GB" sz="2400" i="1" dirty="0"/>
              <a:t>Quadra Commodities v XL Insurance </a:t>
            </a:r>
            <a:r>
              <a:rPr lang="en-GB" sz="2400" dirty="0"/>
              <a:t>[2022] 2 Lloyd’s Rep 541 (Butcher J)</a:t>
            </a:r>
            <a:endParaRPr lang="en-GB" sz="2000" dirty="0"/>
          </a:p>
        </p:txBody>
      </p:sp>
      <p:sp>
        <p:nvSpPr>
          <p:cNvPr id="4" name="Slide Number Placeholder 3">
            <a:extLst>
              <a:ext uri="{FF2B5EF4-FFF2-40B4-BE49-F238E27FC236}">
                <a16:creationId xmlns:a16="http://schemas.microsoft.com/office/drawing/2014/main" id="{94C428A1-032C-8911-B0A0-5187C4795368}"/>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34</a:t>
            </a:fld>
            <a:endParaRPr lang="en-GB" dirty="0"/>
          </a:p>
        </p:txBody>
      </p:sp>
    </p:spTree>
    <p:extLst>
      <p:ext uri="{BB962C8B-B14F-4D97-AF65-F5344CB8AC3E}">
        <p14:creationId xmlns:p14="http://schemas.microsoft.com/office/powerpoint/2010/main" val="10008654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BD6CA-744F-C4C5-93BB-C6E15B15A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AAB2E-5016-3877-32B0-CC830AFE6306}"/>
              </a:ext>
            </a:extLst>
          </p:cNvPr>
          <p:cNvSpPr>
            <a:spLocks noGrp="1"/>
          </p:cNvSpPr>
          <p:nvPr>
            <p:ph type="title"/>
          </p:nvPr>
        </p:nvSpPr>
        <p:spPr>
          <a:xfrm>
            <a:off x="609600" y="274638"/>
            <a:ext cx="10972800" cy="1143000"/>
          </a:xfrm>
        </p:spPr>
        <p:txBody>
          <a:bodyPr/>
          <a:lstStyle/>
          <a:p>
            <a:r>
              <a:rPr lang="en-GB" sz="3200" dirty="0"/>
              <a:t>Section 13A of the Insurance Act 2015</a:t>
            </a:r>
          </a:p>
        </p:txBody>
      </p:sp>
      <p:sp>
        <p:nvSpPr>
          <p:cNvPr id="3" name="Content Placeholder 2">
            <a:extLst>
              <a:ext uri="{FF2B5EF4-FFF2-40B4-BE49-F238E27FC236}">
                <a16:creationId xmlns:a16="http://schemas.microsoft.com/office/drawing/2014/main" id="{6B888400-5319-B702-6618-47F670FD2B66}"/>
              </a:ext>
            </a:extLst>
          </p:cNvPr>
          <p:cNvSpPr>
            <a:spLocks noGrp="1"/>
          </p:cNvSpPr>
          <p:nvPr>
            <p:ph idx="1"/>
          </p:nvPr>
        </p:nvSpPr>
        <p:spPr>
          <a:xfrm>
            <a:off x="609600" y="1700808"/>
            <a:ext cx="10972800" cy="4425358"/>
          </a:xfrm>
        </p:spPr>
        <p:txBody>
          <a:bodyPr>
            <a:normAutofit/>
          </a:bodyPr>
          <a:lstStyle/>
          <a:p>
            <a:r>
              <a:rPr lang="en-GB" sz="2400" b="0" i="0" dirty="0">
                <a:solidFill>
                  <a:srgbClr val="000000"/>
                </a:solidFill>
                <a:effectLst/>
              </a:rPr>
              <a:t>Sect. 1</a:t>
            </a:r>
            <a:r>
              <a:rPr lang="en-GB" sz="2400" dirty="0">
                <a:solidFill>
                  <a:srgbClr val="000000"/>
                </a:solidFill>
              </a:rPr>
              <a:t>3A(5): “</a:t>
            </a:r>
            <a:r>
              <a:rPr lang="en-GB" sz="2400" i="1" dirty="0">
                <a:effectLst/>
                <a:ea typeface="Calibri" panose="020F0502020204030204" pitchFamily="34" charset="0"/>
              </a:rPr>
              <a:t>Remedies (for example, damages) available for breach of the term implied in subsection (1) are in addition to and distinct from … any right to enforce payment of the sums due and … any right to interest on those sums”</a:t>
            </a:r>
          </a:p>
          <a:p>
            <a:pPr lvl="1"/>
            <a:r>
              <a:rPr lang="en-GB" sz="2200" i="1" dirty="0">
                <a:effectLst/>
                <a:ea typeface="Calibri" panose="020F0502020204030204" pitchFamily="34" charset="0"/>
              </a:rPr>
              <a:t>Tonkin v UK Insurance Ltd</a:t>
            </a:r>
            <a:r>
              <a:rPr lang="en-GB" sz="2200" dirty="0">
                <a:effectLst/>
                <a:ea typeface="Calibri" panose="020F0502020204030204" pitchFamily="34" charset="0"/>
              </a:rPr>
              <a:t> [2007] Lloyd's Rep IR 283</a:t>
            </a:r>
            <a:endParaRPr lang="en-GB" sz="2200" i="1" dirty="0">
              <a:ea typeface="Calibri" panose="020F0502020204030204" pitchFamily="34" charset="0"/>
            </a:endParaRPr>
          </a:p>
          <a:p>
            <a:pPr lvl="1"/>
            <a:r>
              <a:rPr lang="en-GB" sz="2200" dirty="0" err="1"/>
              <a:t>Tettenborn</a:t>
            </a:r>
            <a:r>
              <a:rPr lang="en-GB" sz="2200" dirty="0"/>
              <a:t>, “Late payment of claims; better, but by no means perfect”</a:t>
            </a:r>
          </a:p>
          <a:p>
            <a:pPr lvl="1">
              <a:spcAft>
                <a:spcPts val="600"/>
              </a:spcAft>
            </a:pPr>
            <a:r>
              <a:rPr lang="en-GB" sz="2200" i="1" dirty="0">
                <a:ea typeface="Calibri" panose="020F0502020204030204" pitchFamily="34" charset="0"/>
              </a:rPr>
              <a:t>Delos v Allianz </a:t>
            </a:r>
            <a:r>
              <a:rPr lang="en-GB" sz="2200" dirty="0">
                <a:ea typeface="Calibri" panose="020F0502020204030204" pitchFamily="34" charset="0"/>
              </a:rPr>
              <a:t>[2024] 1 Lloyd’s Rep 489</a:t>
            </a:r>
            <a:endParaRPr lang="en-GB" sz="2200" i="1" dirty="0">
              <a:ea typeface="Calibri" panose="020F0502020204030204" pitchFamily="34" charset="0"/>
            </a:endParaRPr>
          </a:p>
          <a:p>
            <a:pPr lvl="2">
              <a:spcAft>
                <a:spcPts val="600"/>
              </a:spcAft>
            </a:pPr>
            <a:r>
              <a:rPr lang="en-GB" dirty="0">
                <a:cs typeface="Times New Roman" panose="02020603050405020304" pitchFamily="18" charset="0"/>
              </a:rPr>
              <a:t>Is the entitlement to damages limited to conduct prior to proceedings?</a:t>
            </a:r>
            <a:endParaRPr lang="en-GB" dirty="0"/>
          </a:p>
        </p:txBody>
      </p:sp>
      <p:sp>
        <p:nvSpPr>
          <p:cNvPr id="4" name="Slide Number Placeholder 3">
            <a:extLst>
              <a:ext uri="{FF2B5EF4-FFF2-40B4-BE49-F238E27FC236}">
                <a16:creationId xmlns:a16="http://schemas.microsoft.com/office/drawing/2014/main" id="{7CC1D5E8-9134-39C3-CCB5-0E37DEA796F6}"/>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35</a:t>
            </a:fld>
            <a:endParaRPr lang="en-GB" dirty="0"/>
          </a:p>
        </p:txBody>
      </p:sp>
    </p:spTree>
    <p:extLst>
      <p:ext uri="{BB962C8B-B14F-4D97-AF65-F5344CB8AC3E}">
        <p14:creationId xmlns:p14="http://schemas.microsoft.com/office/powerpoint/2010/main" val="41676186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30EF8-3A8B-17F5-3939-350E49E224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90765-6C83-F4FB-6B5F-1865919D2D63}"/>
              </a:ext>
            </a:extLst>
          </p:cNvPr>
          <p:cNvSpPr>
            <a:spLocks noGrp="1"/>
          </p:cNvSpPr>
          <p:nvPr>
            <p:ph type="title"/>
          </p:nvPr>
        </p:nvSpPr>
        <p:spPr>
          <a:xfrm>
            <a:off x="609600" y="274638"/>
            <a:ext cx="10972800" cy="1143000"/>
          </a:xfrm>
        </p:spPr>
        <p:txBody>
          <a:bodyPr/>
          <a:lstStyle/>
          <a:p>
            <a:r>
              <a:rPr lang="en-GB" sz="3200" dirty="0"/>
              <a:t>Section 13A of the Insurance Act 2015</a:t>
            </a:r>
          </a:p>
        </p:txBody>
      </p:sp>
      <p:sp>
        <p:nvSpPr>
          <p:cNvPr id="3" name="Content Placeholder 2">
            <a:extLst>
              <a:ext uri="{FF2B5EF4-FFF2-40B4-BE49-F238E27FC236}">
                <a16:creationId xmlns:a16="http://schemas.microsoft.com/office/drawing/2014/main" id="{F4D814A9-2B5C-B45E-02B7-C27F33D04450}"/>
              </a:ext>
            </a:extLst>
          </p:cNvPr>
          <p:cNvSpPr>
            <a:spLocks noGrp="1"/>
          </p:cNvSpPr>
          <p:nvPr>
            <p:ph idx="1"/>
          </p:nvPr>
        </p:nvSpPr>
        <p:spPr>
          <a:xfrm>
            <a:off x="609600" y="1700808"/>
            <a:ext cx="10972800" cy="4425358"/>
          </a:xfrm>
        </p:spPr>
        <p:txBody>
          <a:bodyPr>
            <a:normAutofit/>
          </a:bodyPr>
          <a:lstStyle/>
          <a:p>
            <a:r>
              <a:rPr lang="en-GB" sz="2400" dirty="0">
                <a:latin typeface="Calibri" panose="020F0502020204030204" pitchFamily="34" charset="0"/>
                <a:cs typeface="Calibri" panose="020F0502020204030204" pitchFamily="34" charset="0"/>
              </a:rPr>
              <a:t>Sect. 13A(4)(a):</a:t>
            </a:r>
          </a:p>
          <a:p>
            <a:pPr lvl="1" algn="just"/>
            <a:r>
              <a:rPr lang="en-GB" sz="2200" i="1" dirty="0">
                <a:effectLst/>
                <a:latin typeface="Calibri" panose="020F0502020204030204" pitchFamily="34" charset="0"/>
                <a:ea typeface="Calibri" panose="020F0502020204030204" pitchFamily="34" charset="0"/>
                <a:cs typeface="Calibri" panose="020F0502020204030204" pitchFamily="34" charset="0"/>
              </a:rPr>
              <a:t>“If the insurer shows that there were reasonable grounds for disputing the claim (whether as to the amount of any sum payable, or as to whether anything at all is payable) – (a) the insurer does not breach the term implied by subsection (1) merely by failing to pay the claim (or the affected part of it) while the dispute is continuing …”</a:t>
            </a:r>
          </a:p>
          <a:p>
            <a:r>
              <a:rPr lang="en-GB" sz="2400" dirty="0">
                <a:latin typeface="Calibri" panose="020F0502020204030204" pitchFamily="34" charset="0"/>
                <a:cs typeface="Calibri" panose="020F0502020204030204" pitchFamily="34" charset="0"/>
              </a:rPr>
              <a:t>This is a good defence to the damages claim even if the defence to liability under </a:t>
            </a:r>
            <a:r>
              <a:rPr lang="en-GB" sz="2400">
                <a:latin typeface="Calibri" panose="020F0502020204030204" pitchFamily="34" charset="0"/>
                <a:cs typeface="Calibri" panose="020F0502020204030204" pitchFamily="34" charset="0"/>
              </a:rPr>
              <a:t>the policy is </a:t>
            </a:r>
            <a:r>
              <a:rPr lang="en-GB" sz="2400" dirty="0">
                <a:latin typeface="Calibri" panose="020F0502020204030204" pitchFamily="34" charset="0"/>
                <a:cs typeface="Calibri" panose="020F0502020204030204" pitchFamily="34" charset="0"/>
              </a:rPr>
              <a:t>not successful</a:t>
            </a:r>
          </a:p>
          <a:p>
            <a:pPr lvl="1"/>
            <a:r>
              <a:rPr lang="en-GB" sz="2200" i="1" dirty="0">
                <a:effectLst/>
                <a:latin typeface="Calibri" panose="020F0502020204030204" pitchFamily="34" charset="0"/>
                <a:ea typeface="Calibri" panose="020F0502020204030204" pitchFamily="34" charset="0"/>
                <a:cs typeface="Calibri" panose="020F0502020204030204" pitchFamily="34" charset="0"/>
              </a:rPr>
              <a:t>Quadra Commodities v XL Insurance </a:t>
            </a:r>
            <a:r>
              <a:rPr lang="en-GB" sz="2000" dirty="0"/>
              <a:t>[2022] 2 Lloyd’s Rep 541 </a:t>
            </a:r>
            <a:endParaRPr lang="en-GB" sz="22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7BEE91C5-DFFB-12A3-5AB6-07C7A249E411}"/>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36</a:t>
            </a:fld>
            <a:endParaRPr lang="en-GB" dirty="0"/>
          </a:p>
        </p:txBody>
      </p:sp>
    </p:spTree>
    <p:extLst>
      <p:ext uri="{BB962C8B-B14F-4D97-AF65-F5344CB8AC3E}">
        <p14:creationId xmlns:p14="http://schemas.microsoft.com/office/powerpoint/2010/main" val="14543113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49368-C639-CB57-28B5-3B61D06A3C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F5C7BE-7C33-789B-15B0-8151BE887C70}"/>
              </a:ext>
            </a:extLst>
          </p:cNvPr>
          <p:cNvSpPr>
            <a:spLocks noGrp="1"/>
          </p:cNvSpPr>
          <p:nvPr>
            <p:ph type="title"/>
          </p:nvPr>
        </p:nvSpPr>
        <p:spPr>
          <a:xfrm>
            <a:off x="1981200" y="274638"/>
            <a:ext cx="8229600" cy="1143000"/>
          </a:xfrm>
          <a:solidFill>
            <a:schemeClr val="bg1"/>
          </a:solidFill>
        </p:spPr>
        <p:txBody>
          <a:bodyPr/>
          <a:lstStyle/>
          <a:p>
            <a:r>
              <a:rPr lang="en-US" dirty="0"/>
              <a:t>7 King’s Bench Walk</a:t>
            </a:r>
            <a:endParaRPr lang="en-GB" dirty="0"/>
          </a:p>
        </p:txBody>
      </p:sp>
      <p:sp>
        <p:nvSpPr>
          <p:cNvPr id="3" name="Content Placeholder 2">
            <a:extLst>
              <a:ext uri="{FF2B5EF4-FFF2-40B4-BE49-F238E27FC236}">
                <a16:creationId xmlns:a16="http://schemas.microsoft.com/office/drawing/2014/main" id="{4AFF3905-1DEC-E3C0-2010-07DB568D10C6}"/>
              </a:ext>
            </a:extLst>
          </p:cNvPr>
          <p:cNvSpPr>
            <a:spLocks noGrp="1"/>
          </p:cNvSpPr>
          <p:nvPr>
            <p:ph idx="1"/>
          </p:nvPr>
        </p:nvSpPr>
        <p:spPr>
          <a:xfrm>
            <a:off x="335360" y="1600203"/>
            <a:ext cx="11521280" cy="4525963"/>
          </a:xfrm>
        </p:spPr>
        <p:txBody>
          <a:bodyPr>
            <a:noAutofit/>
          </a:bodyPr>
          <a:lstStyle/>
          <a:p>
            <a:pPr marL="0" indent="0" algn="ctr">
              <a:lnSpc>
                <a:spcPct val="120000"/>
              </a:lnSpc>
              <a:buNone/>
            </a:pPr>
            <a:br>
              <a:rPr lang="en-US" sz="2000" dirty="0"/>
            </a:br>
            <a:r>
              <a:rPr lang="en-US" sz="2000" dirty="0"/>
              <a:t>Temple</a:t>
            </a:r>
            <a:br>
              <a:rPr lang="en-US" sz="2000" dirty="0"/>
            </a:br>
            <a:r>
              <a:rPr lang="en-US" sz="2000" dirty="0"/>
              <a:t>London EC4Y 7DS</a:t>
            </a:r>
          </a:p>
          <a:p>
            <a:pPr marL="0" indent="0" algn="ctr">
              <a:lnSpc>
                <a:spcPct val="120000"/>
              </a:lnSpc>
              <a:buNone/>
            </a:pPr>
            <a:endParaRPr lang="en-GB" sz="2000" dirty="0"/>
          </a:p>
          <a:p>
            <a:pPr marL="0" indent="0" algn="ctr">
              <a:lnSpc>
                <a:spcPct val="120000"/>
              </a:lnSpc>
              <a:buNone/>
            </a:pPr>
            <a:r>
              <a:rPr lang="en-GB" sz="2000" dirty="0"/>
              <a:t>+44 (0)20 7910 8300</a:t>
            </a:r>
            <a:br>
              <a:rPr lang="en-GB" sz="2000" dirty="0"/>
            </a:br>
            <a:r>
              <a:rPr lang="en-GB" sz="2000" dirty="0">
                <a:hlinkClick r:id="rId2"/>
              </a:rPr>
              <a:t>seniorclerks@7kbw.co.uk</a:t>
            </a:r>
            <a:endParaRPr lang="en-GB" sz="2000" dirty="0"/>
          </a:p>
          <a:p>
            <a:pPr marL="0" indent="0" algn="ctr">
              <a:buNone/>
            </a:pPr>
            <a:endParaRPr lang="en-GB" sz="2000" dirty="0"/>
          </a:p>
          <a:p>
            <a:pPr marL="0" indent="0" algn="ctr">
              <a:buNone/>
            </a:pPr>
            <a:endParaRPr lang="en-GB" sz="1800" dirty="0"/>
          </a:p>
          <a:p>
            <a:pPr marL="0" indent="0" algn="ctr">
              <a:lnSpc>
                <a:spcPct val="120000"/>
              </a:lnSpc>
              <a:buNone/>
            </a:pPr>
            <a:r>
              <a:rPr lang="en-US" sz="1800" dirty="0"/>
              <a:t>Barristers regulated by the </a:t>
            </a:r>
            <a:r>
              <a:rPr lang="en-US" sz="1800" dirty="0">
                <a:hlinkClick r:id="rId3"/>
              </a:rPr>
              <a:t>Bar Standards Board</a:t>
            </a:r>
            <a:r>
              <a:rPr lang="en-US" sz="1800" dirty="0"/>
              <a:t>.</a:t>
            </a:r>
            <a:endParaRPr lang="en-GB" sz="1600" dirty="0"/>
          </a:p>
        </p:txBody>
      </p:sp>
      <p:pic>
        <p:nvPicPr>
          <p:cNvPr id="5" name="Picture 4" descr="A blue and gold sign with white text&#10;&#10;AI-generated content may be incorrect.">
            <a:extLst>
              <a:ext uri="{FF2B5EF4-FFF2-40B4-BE49-F238E27FC236}">
                <a16:creationId xmlns:a16="http://schemas.microsoft.com/office/drawing/2014/main" id="{F849AC4C-49C7-6785-6DD4-8B72B4093A4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60496" y="4382197"/>
            <a:ext cx="1080120" cy="1191215"/>
          </a:xfrm>
          <a:prstGeom prst="rect">
            <a:avLst/>
          </a:prstGeom>
        </p:spPr>
      </p:pic>
      <p:pic>
        <p:nvPicPr>
          <p:cNvPr id="9" name="Picture 8" descr="A close up of a logo&#10;&#10;AI-generated content may be incorrect.">
            <a:extLst>
              <a:ext uri="{FF2B5EF4-FFF2-40B4-BE49-F238E27FC236}">
                <a16:creationId xmlns:a16="http://schemas.microsoft.com/office/drawing/2014/main" id="{6FB931BC-DF48-2E40-31CB-FECB68EB02D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60496" y="3211208"/>
            <a:ext cx="1080120" cy="1080120"/>
          </a:xfrm>
          <a:prstGeom prst="rect">
            <a:avLst/>
          </a:prstGeom>
          <a:ln>
            <a:solidFill>
              <a:schemeClr val="bg1">
                <a:lumMod val="85000"/>
              </a:schemeClr>
            </a:solidFill>
          </a:ln>
        </p:spPr>
      </p:pic>
    </p:spTree>
    <p:extLst>
      <p:ext uri="{BB962C8B-B14F-4D97-AF65-F5344CB8AC3E}">
        <p14:creationId xmlns:p14="http://schemas.microsoft.com/office/powerpoint/2010/main" val="2245818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C097D-192C-F8F0-A15A-58CC44F6BD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E2F813-60CF-96B3-F1A5-061D6595A434}"/>
              </a:ext>
            </a:extLst>
          </p:cNvPr>
          <p:cNvSpPr>
            <a:spLocks noGrp="1"/>
          </p:cNvSpPr>
          <p:nvPr>
            <p:ph type="title"/>
          </p:nvPr>
        </p:nvSpPr>
        <p:spPr>
          <a:xfrm>
            <a:off x="609600" y="274638"/>
            <a:ext cx="10972800" cy="1143000"/>
          </a:xfrm>
        </p:spPr>
        <p:txBody>
          <a:bodyPr/>
          <a:lstStyle/>
          <a:p>
            <a:r>
              <a:rPr lang="en-GB" sz="3200" dirty="0"/>
              <a:t>Duty of Fair Presentation</a:t>
            </a:r>
          </a:p>
        </p:txBody>
      </p:sp>
      <p:sp>
        <p:nvSpPr>
          <p:cNvPr id="3" name="Content Placeholder 2">
            <a:extLst>
              <a:ext uri="{FF2B5EF4-FFF2-40B4-BE49-F238E27FC236}">
                <a16:creationId xmlns:a16="http://schemas.microsoft.com/office/drawing/2014/main" id="{529875C1-FDD1-4542-ACA0-B5941BBE157A}"/>
              </a:ext>
            </a:extLst>
          </p:cNvPr>
          <p:cNvSpPr>
            <a:spLocks noGrp="1"/>
          </p:cNvSpPr>
          <p:nvPr>
            <p:ph idx="1"/>
          </p:nvPr>
        </p:nvSpPr>
        <p:spPr>
          <a:xfrm>
            <a:off x="609600" y="1700808"/>
            <a:ext cx="10972800" cy="4425358"/>
          </a:xfrm>
        </p:spPr>
        <p:txBody>
          <a:bodyPr>
            <a:normAutofit/>
          </a:bodyPr>
          <a:lstStyle/>
          <a:p>
            <a:r>
              <a:rPr lang="en-GB" sz="2400" dirty="0"/>
              <a:t>The law is in many respects unchanged: Sect. 3-8 and Sched. 1</a:t>
            </a:r>
          </a:p>
          <a:p>
            <a:pPr lvl="1"/>
            <a:r>
              <a:rPr lang="en-GB" dirty="0"/>
              <a:t>Materiality (as now but clarified)</a:t>
            </a:r>
          </a:p>
          <a:p>
            <a:pPr lvl="2" algn="just"/>
            <a:r>
              <a:rPr lang="en-GB" i="1" dirty="0"/>
              <a:t>Berkshire Assets v AXA </a:t>
            </a:r>
            <a:r>
              <a:rPr lang="en-GB" dirty="0"/>
              <a:t>[2022] Lloyd’s Rep IR 275</a:t>
            </a:r>
          </a:p>
          <a:p>
            <a:pPr lvl="2" algn="just"/>
            <a:r>
              <a:rPr lang="en-GB" i="1" dirty="0"/>
              <a:t>Delos v Allianz</a:t>
            </a:r>
            <a:r>
              <a:rPr lang="en-GB" dirty="0"/>
              <a:t> [2024] 1 Lloyd’s Rep 489</a:t>
            </a:r>
          </a:p>
          <a:p>
            <a:pPr lvl="2" algn="just"/>
            <a:r>
              <a:rPr lang="en-GB" i="1" dirty="0" err="1"/>
              <a:t>Tynefield</a:t>
            </a:r>
            <a:r>
              <a:rPr lang="en-GB" i="1" dirty="0"/>
              <a:t> v New India </a:t>
            </a:r>
            <a:r>
              <a:rPr lang="en-GB" sz="2000" dirty="0"/>
              <a:t>[2024] 5 WLUK 700 </a:t>
            </a:r>
            <a:endParaRPr lang="en-GB" i="1" dirty="0"/>
          </a:p>
          <a:p>
            <a:pPr lvl="1"/>
            <a:r>
              <a:rPr lang="en-GB" dirty="0"/>
              <a:t>Inducement (as now but more significant in context of remedies)</a:t>
            </a:r>
          </a:p>
          <a:p>
            <a:pPr lvl="2"/>
            <a:r>
              <a:rPr lang="en-GB" i="1" dirty="0"/>
              <a:t>Zurich v </a:t>
            </a:r>
            <a:r>
              <a:rPr lang="en-GB" i="1" dirty="0" err="1"/>
              <a:t>Niramax</a:t>
            </a:r>
            <a:r>
              <a:rPr lang="en-GB" dirty="0"/>
              <a:t> [2022] Lloyd’s Rep IR 56</a:t>
            </a:r>
            <a:endParaRPr lang="en-GB" i="1" dirty="0"/>
          </a:p>
          <a:p>
            <a:pPr lvl="2"/>
            <a:r>
              <a:rPr lang="en-GB" i="1" dirty="0"/>
              <a:t>Delos v Allianz </a:t>
            </a:r>
            <a:r>
              <a:rPr lang="en-GB" dirty="0"/>
              <a:t>[2024] 1 Lloyd’s Rep 489</a:t>
            </a:r>
          </a:p>
          <a:p>
            <a:pPr lvl="1"/>
            <a:r>
              <a:rPr lang="en-GB" dirty="0"/>
              <a:t>Applies to variations (as now)</a:t>
            </a:r>
            <a:endParaRPr lang="en-GB" sz="2800" dirty="0">
              <a:ea typeface="Calibri" panose="020F0502020204030204" pitchFamily="34" charset="0"/>
            </a:endParaRPr>
          </a:p>
          <a:p>
            <a:pPr>
              <a:lnSpc>
                <a:spcPct val="150000"/>
              </a:lnSpc>
            </a:pPr>
            <a:endParaRPr lang="en-GB" dirty="0"/>
          </a:p>
        </p:txBody>
      </p:sp>
      <p:sp>
        <p:nvSpPr>
          <p:cNvPr id="4" name="Slide Number Placeholder 3">
            <a:extLst>
              <a:ext uri="{FF2B5EF4-FFF2-40B4-BE49-F238E27FC236}">
                <a16:creationId xmlns:a16="http://schemas.microsoft.com/office/drawing/2014/main" id="{D9C67830-FD26-7F7A-0298-C216409E3A08}"/>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4</a:t>
            </a:fld>
            <a:endParaRPr lang="en-GB" dirty="0"/>
          </a:p>
        </p:txBody>
      </p:sp>
    </p:spTree>
    <p:extLst>
      <p:ext uri="{BB962C8B-B14F-4D97-AF65-F5344CB8AC3E}">
        <p14:creationId xmlns:p14="http://schemas.microsoft.com/office/powerpoint/2010/main" val="2021486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ADE16-5309-A1FA-52C5-FFD32C56B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B7EA9E-7BFB-BC27-43DE-3E1C73C11D19}"/>
              </a:ext>
            </a:extLst>
          </p:cNvPr>
          <p:cNvSpPr>
            <a:spLocks noGrp="1"/>
          </p:cNvSpPr>
          <p:nvPr>
            <p:ph type="title"/>
          </p:nvPr>
        </p:nvSpPr>
        <p:spPr>
          <a:xfrm>
            <a:off x="609600" y="274638"/>
            <a:ext cx="10972800" cy="1143000"/>
          </a:xfrm>
        </p:spPr>
        <p:txBody>
          <a:bodyPr/>
          <a:lstStyle/>
          <a:p>
            <a:r>
              <a:rPr lang="en-GB" sz="3200" dirty="0"/>
              <a:t>Duty of Fair Presentation</a:t>
            </a:r>
          </a:p>
        </p:txBody>
      </p:sp>
      <p:sp>
        <p:nvSpPr>
          <p:cNvPr id="3" name="Content Placeholder 2">
            <a:extLst>
              <a:ext uri="{FF2B5EF4-FFF2-40B4-BE49-F238E27FC236}">
                <a16:creationId xmlns:a16="http://schemas.microsoft.com/office/drawing/2014/main" id="{776C78AF-6537-24E4-2D3A-8AED76462EB1}"/>
              </a:ext>
            </a:extLst>
          </p:cNvPr>
          <p:cNvSpPr>
            <a:spLocks noGrp="1"/>
          </p:cNvSpPr>
          <p:nvPr>
            <p:ph idx="1"/>
          </p:nvPr>
        </p:nvSpPr>
        <p:spPr>
          <a:xfrm>
            <a:off x="609600" y="1700808"/>
            <a:ext cx="10972800" cy="4425358"/>
          </a:xfrm>
        </p:spPr>
        <p:txBody>
          <a:bodyPr>
            <a:normAutofit/>
          </a:bodyPr>
          <a:lstStyle/>
          <a:p>
            <a:r>
              <a:rPr lang="en-GB" sz="2600" dirty="0"/>
              <a:t>Changes to the law:</a:t>
            </a:r>
          </a:p>
          <a:p>
            <a:pPr lvl="1"/>
            <a:r>
              <a:rPr lang="en-GB" sz="2000" dirty="0"/>
              <a:t>New express requirement that material facts be disclosed in a manner reasonably clear and accessible to a prudent insurer</a:t>
            </a:r>
          </a:p>
          <a:p>
            <a:pPr lvl="1"/>
            <a:r>
              <a:rPr lang="en-GB" sz="2000" dirty="0"/>
              <a:t>New express statement that the required disclosure can be limited to sufficient information to put prudent insurer on notice that further enquiries need to be made</a:t>
            </a:r>
          </a:p>
          <a:p>
            <a:pPr lvl="1"/>
            <a:r>
              <a:rPr lang="en-GB" sz="2000" dirty="0"/>
              <a:t>Deletion of exception to duty of disclosure where circumstance is superfluous by reason of a warranty</a:t>
            </a:r>
          </a:p>
          <a:p>
            <a:pPr lvl="1"/>
            <a:r>
              <a:rPr lang="en-GB" sz="2000" dirty="0"/>
              <a:t>Broker’s duty of disclosure no longer exists</a:t>
            </a:r>
          </a:p>
          <a:p>
            <a:pPr lvl="1"/>
            <a:r>
              <a:rPr lang="en-GB" sz="2000" b="1" dirty="0"/>
              <a:t>The insured’s knowledge of material circumstances (as the basis of the duty) is redefined</a:t>
            </a:r>
          </a:p>
          <a:p>
            <a:pPr lvl="1"/>
            <a:r>
              <a:rPr lang="en-GB" sz="2000" b="1" dirty="0"/>
              <a:t>The insurer’s knowledge (as an exception) is redefined</a:t>
            </a:r>
          </a:p>
          <a:p>
            <a:pPr lvl="1"/>
            <a:r>
              <a:rPr lang="en-GB" sz="2000" b="1" dirty="0"/>
              <a:t>Remedies</a:t>
            </a:r>
          </a:p>
        </p:txBody>
      </p:sp>
      <p:sp>
        <p:nvSpPr>
          <p:cNvPr id="4" name="Slide Number Placeholder 3">
            <a:extLst>
              <a:ext uri="{FF2B5EF4-FFF2-40B4-BE49-F238E27FC236}">
                <a16:creationId xmlns:a16="http://schemas.microsoft.com/office/drawing/2014/main" id="{CADEF573-A789-DA27-31EB-782658AE0377}"/>
              </a:ext>
            </a:extLst>
          </p:cNvPr>
          <p:cNvSpPr>
            <a:spLocks noGrp="1"/>
          </p:cNvSpPr>
          <p:nvPr>
            <p:ph type="sldNum" sz="quarter" idx="12"/>
          </p:nvPr>
        </p:nvSpPr>
        <p:spPr>
          <a:xfrm>
            <a:off x="609600" y="6368262"/>
            <a:ext cx="2844800" cy="365125"/>
          </a:xfrm>
        </p:spPr>
        <p:txBody>
          <a:bodyPr/>
          <a:lstStyle/>
          <a:p>
            <a:fld id="{AE1AD94E-4493-4787-A899-1F4AB18C3743}" type="slidenum">
              <a:rPr lang="en-GB" smtClean="0"/>
              <a:pPr/>
              <a:t>5</a:t>
            </a:fld>
            <a:endParaRPr lang="en-GB" dirty="0"/>
          </a:p>
        </p:txBody>
      </p:sp>
    </p:spTree>
    <p:extLst>
      <p:ext uri="{BB962C8B-B14F-4D97-AF65-F5344CB8AC3E}">
        <p14:creationId xmlns:p14="http://schemas.microsoft.com/office/powerpoint/2010/main" val="1552192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4F1D-7302-F72E-1D0F-D29020D7F549}"/>
              </a:ext>
            </a:extLst>
          </p:cNvPr>
          <p:cNvSpPr>
            <a:spLocks noGrp="1"/>
          </p:cNvSpPr>
          <p:nvPr>
            <p:ph type="title"/>
          </p:nvPr>
        </p:nvSpPr>
        <p:spPr/>
        <p:txBody>
          <a:bodyPr/>
          <a:lstStyle/>
          <a:p>
            <a:pPr algn="l"/>
            <a:r>
              <a:rPr lang="en-GB" sz="2400" i="1" dirty="0"/>
              <a:t>Delos Shipholding SA v Allianz Global </a:t>
            </a:r>
            <a:br>
              <a:rPr lang="en-GB" sz="2800" i="1" dirty="0"/>
            </a:br>
            <a:r>
              <a:rPr lang="en-GB" sz="2200" dirty="0"/>
              <a:t>[2024] EWHC 719 (Comm); [2024] 1 Lloyd’s Rep 489</a:t>
            </a:r>
          </a:p>
        </p:txBody>
      </p:sp>
      <p:sp>
        <p:nvSpPr>
          <p:cNvPr id="3" name="Content Placeholder 2">
            <a:extLst>
              <a:ext uri="{FF2B5EF4-FFF2-40B4-BE49-F238E27FC236}">
                <a16:creationId xmlns:a16="http://schemas.microsoft.com/office/drawing/2014/main" id="{2FC374AC-99B5-B4AA-1677-A45E6EDD24B8}"/>
              </a:ext>
            </a:extLst>
          </p:cNvPr>
          <p:cNvSpPr>
            <a:spLocks noGrp="1"/>
          </p:cNvSpPr>
          <p:nvPr>
            <p:ph idx="1"/>
          </p:nvPr>
        </p:nvSpPr>
        <p:spPr/>
        <p:txBody>
          <a:bodyPr/>
          <a:lstStyle/>
          <a:p>
            <a:pPr>
              <a:spcAft>
                <a:spcPts val="600"/>
              </a:spcAft>
            </a:pPr>
            <a:r>
              <a:rPr lang="en-GB" sz="2000" dirty="0">
                <a:ea typeface="Calibri" panose="020F0502020204030204" pitchFamily="34" charset="0"/>
              </a:rPr>
              <a:t>February 2019: insured vessel detained by Indonesian Navy on grounds of anchoring in Indonesian waters without permission</a:t>
            </a:r>
          </a:p>
          <a:p>
            <a:pPr>
              <a:spcAft>
                <a:spcPts val="600"/>
              </a:spcAft>
            </a:pPr>
            <a:r>
              <a:rPr lang="en-GB" sz="2000" dirty="0">
                <a:ea typeface="Calibri" panose="020F0502020204030204" pitchFamily="34" charset="0"/>
              </a:rPr>
              <a:t>Master was prosecuted for a criminal offence and was convicted in October 2019, but the Court held that the offence was not intentional</a:t>
            </a:r>
          </a:p>
          <a:p>
            <a:pPr>
              <a:spcAft>
                <a:spcPts val="600"/>
              </a:spcAft>
            </a:pPr>
            <a:r>
              <a:rPr lang="en-GB" sz="2000" dirty="0">
                <a:ea typeface="Calibri" panose="020F0502020204030204" pitchFamily="34" charset="0"/>
              </a:rPr>
              <a:t>The Owners tendered an NOA in August 2019, in reliance on a 6 month Detainment Clause.</a:t>
            </a:r>
          </a:p>
          <a:p>
            <a:pPr>
              <a:spcAft>
                <a:spcPts val="600"/>
              </a:spcAft>
            </a:pPr>
            <a:r>
              <a:rPr lang="en-GB" sz="2000" dirty="0">
                <a:ea typeface="Calibri" panose="020F0502020204030204" pitchFamily="34" charset="0"/>
              </a:rPr>
              <a:t>The Vessel released in August 2020</a:t>
            </a:r>
          </a:p>
          <a:p>
            <a:pPr>
              <a:spcAft>
                <a:spcPts val="600"/>
              </a:spcAft>
            </a:pPr>
            <a:r>
              <a:rPr lang="en-GB" sz="2000" dirty="0">
                <a:ea typeface="Calibri" panose="020F0502020204030204" pitchFamily="34" charset="0"/>
              </a:rPr>
              <a:t>It was common ground that the Vessel was a constructive total loss (CTL)</a:t>
            </a:r>
          </a:p>
          <a:p>
            <a:pPr>
              <a:spcAft>
                <a:spcPts val="600"/>
              </a:spcAft>
            </a:pPr>
            <a:r>
              <a:rPr lang="en-GB" sz="2000" dirty="0">
                <a:ea typeface="Calibri" panose="020F0502020204030204" pitchFamily="34" charset="0"/>
              </a:rPr>
              <a:t>The Owners claimed an indemnity for the CTL of the vessel and damages under the section 13A implied term</a:t>
            </a:r>
          </a:p>
        </p:txBody>
      </p:sp>
      <p:sp>
        <p:nvSpPr>
          <p:cNvPr id="4" name="Slide Number Placeholder 3">
            <a:extLst>
              <a:ext uri="{FF2B5EF4-FFF2-40B4-BE49-F238E27FC236}">
                <a16:creationId xmlns:a16="http://schemas.microsoft.com/office/drawing/2014/main" id="{686F54F0-6D0E-F6F3-5957-5D1920BEC77B}"/>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6</a:t>
            </a:fld>
            <a:endParaRPr lang="en-GB" sz="1800" dirty="0">
              <a:solidFill>
                <a:prstClr val="black"/>
              </a:solidFill>
              <a:latin typeface="Calibri"/>
            </a:endParaRPr>
          </a:p>
        </p:txBody>
      </p:sp>
    </p:spTree>
    <p:extLst>
      <p:ext uri="{BB962C8B-B14F-4D97-AF65-F5344CB8AC3E}">
        <p14:creationId xmlns:p14="http://schemas.microsoft.com/office/powerpoint/2010/main" val="3806099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4F1D-7302-F72E-1D0F-D29020D7F549}"/>
              </a:ext>
            </a:extLst>
          </p:cNvPr>
          <p:cNvSpPr>
            <a:spLocks noGrp="1"/>
          </p:cNvSpPr>
          <p:nvPr>
            <p:ph type="title"/>
          </p:nvPr>
        </p:nvSpPr>
        <p:spPr/>
        <p:txBody>
          <a:bodyPr/>
          <a:lstStyle/>
          <a:p>
            <a:pPr algn="l"/>
            <a:r>
              <a:rPr lang="en-GB" sz="2400" i="1" dirty="0"/>
              <a:t>Delos Shipholding SA v Allianz Global </a:t>
            </a:r>
            <a:br>
              <a:rPr lang="en-GB" sz="3200" i="1" dirty="0"/>
            </a:br>
            <a:r>
              <a:rPr lang="en-GB" sz="2200" dirty="0"/>
              <a:t>[2024] EWHC 719 (Comm); [2024] 1 Lloyd’s Rep 489</a:t>
            </a:r>
          </a:p>
        </p:txBody>
      </p:sp>
      <p:sp>
        <p:nvSpPr>
          <p:cNvPr id="3" name="Content Placeholder 2">
            <a:extLst>
              <a:ext uri="{FF2B5EF4-FFF2-40B4-BE49-F238E27FC236}">
                <a16:creationId xmlns:a16="http://schemas.microsoft.com/office/drawing/2014/main" id="{2FC374AC-99B5-B4AA-1677-A45E6EDD24B8}"/>
              </a:ext>
            </a:extLst>
          </p:cNvPr>
          <p:cNvSpPr>
            <a:spLocks noGrp="1"/>
          </p:cNvSpPr>
          <p:nvPr>
            <p:ph idx="1"/>
          </p:nvPr>
        </p:nvSpPr>
        <p:spPr/>
        <p:txBody>
          <a:bodyPr/>
          <a:lstStyle/>
          <a:p>
            <a:pPr>
              <a:spcAft>
                <a:spcPts val="600"/>
              </a:spcAft>
            </a:pPr>
            <a:r>
              <a:rPr lang="en-GB" sz="2000" dirty="0">
                <a:ea typeface="Calibri" panose="020F0502020204030204" pitchFamily="34" charset="0"/>
              </a:rPr>
              <a:t>The Insurers defended the claim on 4 grounds.</a:t>
            </a:r>
          </a:p>
          <a:p>
            <a:pPr>
              <a:spcAft>
                <a:spcPts val="600"/>
              </a:spcAft>
            </a:pPr>
            <a:r>
              <a:rPr lang="en-GB" sz="2000" dirty="0">
                <a:ea typeface="Calibri" panose="020F0502020204030204" pitchFamily="34" charset="0"/>
              </a:rPr>
              <a:t>One ground of defence was that there was an unfair presentation of the risk in that the Assureds (the Owners) did not disclose the fact that the sole director of the single ship SPV had been charged (not convicted) of a criminal offence.</a:t>
            </a:r>
          </a:p>
          <a:p>
            <a:pPr>
              <a:spcAft>
                <a:spcPts val="600"/>
              </a:spcAft>
            </a:pPr>
            <a:r>
              <a:rPr lang="en-GB" sz="2000" dirty="0">
                <a:ea typeface="Calibri" panose="020F0502020204030204" pitchFamily="34" charset="0"/>
              </a:rPr>
              <a:t>The Court dismissed each ground of defence. </a:t>
            </a:r>
          </a:p>
          <a:p>
            <a:pPr>
              <a:spcAft>
                <a:spcPts val="600"/>
              </a:spcAft>
            </a:pPr>
            <a:r>
              <a:rPr lang="en-GB" sz="2000" dirty="0">
                <a:ea typeface="Calibri" panose="020F0502020204030204" pitchFamily="34" charset="0"/>
              </a:rPr>
              <a:t>Appeal in July 2025.</a:t>
            </a:r>
          </a:p>
        </p:txBody>
      </p:sp>
      <p:sp>
        <p:nvSpPr>
          <p:cNvPr id="4" name="Slide Number Placeholder 3">
            <a:extLst>
              <a:ext uri="{FF2B5EF4-FFF2-40B4-BE49-F238E27FC236}">
                <a16:creationId xmlns:a16="http://schemas.microsoft.com/office/drawing/2014/main" id="{686F54F0-6D0E-F6F3-5957-5D1920BEC77B}"/>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7</a:t>
            </a:fld>
            <a:endParaRPr lang="en-GB" sz="1800" dirty="0">
              <a:solidFill>
                <a:prstClr val="black"/>
              </a:solidFill>
              <a:latin typeface="Calibri"/>
            </a:endParaRPr>
          </a:p>
        </p:txBody>
      </p:sp>
    </p:spTree>
    <p:extLst>
      <p:ext uri="{BB962C8B-B14F-4D97-AF65-F5344CB8AC3E}">
        <p14:creationId xmlns:p14="http://schemas.microsoft.com/office/powerpoint/2010/main" val="226153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ABED5-F690-5545-DC1F-BFF5B378A8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0BDCD-5D38-CC9F-40B6-814844954FFF}"/>
              </a:ext>
            </a:extLst>
          </p:cNvPr>
          <p:cNvSpPr>
            <a:spLocks noGrp="1"/>
          </p:cNvSpPr>
          <p:nvPr>
            <p:ph type="title"/>
          </p:nvPr>
        </p:nvSpPr>
        <p:spPr/>
        <p:txBody>
          <a:bodyPr/>
          <a:lstStyle/>
          <a:p>
            <a:pPr algn="l"/>
            <a:r>
              <a:rPr lang="en-GB" sz="2400" i="1" dirty="0"/>
              <a:t>Delos Shipholding SA v Allianz Global </a:t>
            </a:r>
            <a:br>
              <a:rPr lang="en-GB" sz="3600" i="1" dirty="0"/>
            </a:br>
            <a:r>
              <a:rPr lang="en-GB" sz="2200" dirty="0"/>
              <a:t>[2024] EWHC 719 (Comm); [2024] 1 Lloyd’s Rep 489</a:t>
            </a:r>
          </a:p>
        </p:txBody>
      </p:sp>
      <p:sp>
        <p:nvSpPr>
          <p:cNvPr id="3" name="Content Placeholder 2">
            <a:extLst>
              <a:ext uri="{FF2B5EF4-FFF2-40B4-BE49-F238E27FC236}">
                <a16:creationId xmlns:a16="http://schemas.microsoft.com/office/drawing/2014/main" id="{D75AA0CF-FB07-B3D6-BEA0-189AD2CCBE47}"/>
              </a:ext>
            </a:extLst>
          </p:cNvPr>
          <p:cNvSpPr>
            <a:spLocks noGrp="1"/>
          </p:cNvSpPr>
          <p:nvPr>
            <p:ph idx="1"/>
          </p:nvPr>
        </p:nvSpPr>
        <p:spPr/>
        <p:txBody>
          <a:bodyPr/>
          <a:lstStyle/>
          <a:p>
            <a:pPr>
              <a:spcAft>
                <a:spcPts val="600"/>
              </a:spcAft>
            </a:pPr>
            <a:r>
              <a:rPr lang="en-GB" sz="2000" dirty="0">
                <a:ea typeface="Calibri" panose="020F0502020204030204" pitchFamily="34" charset="0"/>
              </a:rPr>
              <a:t>The Court held that there </a:t>
            </a:r>
            <a:r>
              <a:rPr lang="en-GB" sz="2000" dirty="0"/>
              <a:t>was no unfair presentation of the risk under the Insurance Act 2015.</a:t>
            </a:r>
          </a:p>
          <a:p>
            <a:pPr>
              <a:spcAft>
                <a:spcPts val="600"/>
              </a:spcAft>
            </a:pPr>
            <a:r>
              <a:rPr lang="en-GB" sz="2000" dirty="0"/>
              <a:t>The criminal charges brought against the sole nominee director of the SPV were not disclosed to the Insurers (as was common ground).</a:t>
            </a:r>
          </a:p>
          <a:p>
            <a:pPr>
              <a:spcAft>
                <a:spcPts val="600"/>
              </a:spcAft>
            </a:pPr>
            <a:r>
              <a:rPr lang="en-GB" sz="2000" dirty="0"/>
              <a:t>The Court held that the Owners were not actually aware of these criminal charges, because the sole director of the SPV was not part of the “</a:t>
            </a:r>
            <a:r>
              <a:rPr lang="en-GB" sz="2000" i="1" dirty="0"/>
              <a:t>senior management</a:t>
            </a:r>
            <a:r>
              <a:rPr lang="en-GB" sz="2000" dirty="0"/>
              <a:t>” under sect. 4(3) and 4(8)(c): </a:t>
            </a:r>
          </a:p>
          <a:p>
            <a:pPr lvl="1">
              <a:spcAft>
                <a:spcPts val="600"/>
              </a:spcAft>
            </a:pPr>
            <a:r>
              <a:rPr lang="en-GB" sz="1800" dirty="0"/>
              <a:t>“</a:t>
            </a:r>
            <a:r>
              <a:rPr lang="en-GB" sz="1800" i="1" dirty="0"/>
              <a:t>those individuals who play significant roles in the making of decisions about how the insured’s activities are to be managed or organised</a:t>
            </a:r>
            <a:r>
              <a:rPr lang="en-GB" sz="1800" dirty="0"/>
              <a:t>”</a:t>
            </a:r>
          </a:p>
          <a:p>
            <a:pPr lvl="1">
              <a:spcAft>
                <a:spcPts val="600"/>
              </a:spcAft>
            </a:pPr>
            <a:r>
              <a:rPr lang="en-GB" sz="1800" dirty="0">
                <a:ea typeface="Times New Roman" panose="02020603050405020304" pitchFamily="18" charset="0"/>
              </a:rPr>
              <a:t>The director’s role was to sign transactional documents quickly as and when required and to serve as a vehicle for the execution of decisions made by the ship managers (NGM)</a:t>
            </a:r>
          </a:p>
          <a:p>
            <a:pPr lvl="1">
              <a:spcAft>
                <a:spcPts val="600"/>
              </a:spcAft>
            </a:pPr>
            <a:r>
              <a:rPr lang="en-GB" sz="1800" dirty="0"/>
              <a:t>The director played no role </a:t>
            </a:r>
            <a:r>
              <a:rPr lang="en-GB" sz="1800" dirty="0">
                <a:ea typeface="Times New Roman" panose="02020603050405020304" pitchFamily="18" charset="0"/>
              </a:rPr>
              <a:t>(let alone a significant one) in the making of decisions about how the activities of the Owners or NGM were to be managed</a:t>
            </a:r>
            <a:endParaRPr lang="en-GB" sz="1800" dirty="0"/>
          </a:p>
          <a:p>
            <a:endParaRPr lang="en-GB" sz="1600" dirty="0"/>
          </a:p>
        </p:txBody>
      </p:sp>
      <p:sp>
        <p:nvSpPr>
          <p:cNvPr id="4" name="Slide Number Placeholder 3">
            <a:extLst>
              <a:ext uri="{FF2B5EF4-FFF2-40B4-BE49-F238E27FC236}">
                <a16:creationId xmlns:a16="http://schemas.microsoft.com/office/drawing/2014/main" id="{438E70B5-588C-FBA6-DF32-14AA485FA27D}"/>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8</a:t>
            </a:fld>
            <a:endParaRPr lang="en-GB" sz="1800" dirty="0">
              <a:solidFill>
                <a:prstClr val="black"/>
              </a:solidFill>
              <a:latin typeface="Calibri"/>
            </a:endParaRPr>
          </a:p>
        </p:txBody>
      </p:sp>
    </p:spTree>
    <p:extLst>
      <p:ext uri="{BB962C8B-B14F-4D97-AF65-F5344CB8AC3E}">
        <p14:creationId xmlns:p14="http://schemas.microsoft.com/office/powerpoint/2010/main" val="1785263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C73D4-18C1-2E5F-EE90-32294AAABA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665B8F-FAE9-D3E2-7E45-8679D023E113}"/>
              </a:ext>
            </a:extLst>
          </p:cNvPr>
          <p:cNvSpPr>
            <a:spLocks noGrp="1"/>
          </p:cNvSpPr>
          <p:nvPr>
            <p:ph type="title"/>
          </p:nvPr>
        </p:nvSpPr>
        <p:spPr/>
        <p:txBody>
          <a:bodyPr/>
          <a:lstStyle/>
          <a:p>
            <a:pPr algn="l"/>
            <a:r>
              <a:rPr lang="en-GB" sz="2400" i="1" dirty="0"/>
              <a:t>Delos Shipholding SA v Allianz Global </a:t>
            </a:r>
            <a:br>
              <a:rPr lang="en-GB" sz="3600" i="1" dirty="0"/>
            </a:br>
            <a:r>
              <a:rPr lang="en-GB" sz="2200" dirty="0"/>
              <a:t>[2024] EWHC 719 (Comm); [2024] 1 Lloyd’s Rep 489</a:t>
            </a:r>
          </a:p>
        </p:txBody>
      </p:sp>
      <p:sp>
        <p:nvSpPr>
          <p:cNvPr id="3" name="Content Placeholder 2">
            <a:extLst>
              <a:ext uri="{FF2B5EF4-FFF2-40B4-BE49-F238E27FC236}">
                <a16:creationId xmlns:a16="http://schemas.microsoft.com/office/drawing/2014/main" id="{8F9AB236-F3B2-1376-AF5B-AF6B2D07084F}"/>
              </a:ext>
            </a:extLst>
          </p:cNvPr>
          <p:cNvSpPr>
            <a:spLocks noGrp="1"/>
          </p:cNvSpPr>
          <p:nvPr>
            <p:ph idx="1"/>
          </p:nvPr>
        </p:nvSpPr>
        <p:spPr/>
        <p:txBody>
          <a:bodyPr/>
          <a:lstStyle/>
          <a:p>
            <a:pPr>
              <a:spcAft>
                <a:spcPts val="600"/>
              </a:spcAft>
            </a:pPr>
            <a:r>
              <a:rPr lang="en-GB" sz="2000" dirty="0"/>
              <a:t>The Court also held that the Owners had no constructive knowledge of these charges.</a:t>
            </a:r>
          </a:p>
          <a:p>
            <a:pPr>
              <a:spcAft>
                <a:spcPts val="600"/>
              </a:spcAft>
            </a:pPr>
            <a:r>
              <a:rPr lang="en-GB" sz="2000" dirty="0"/>
              <a:t>Sect. 3(4) and 4(6) of the 2015 Act: “</a:t>
            </a:r>
            <a:r>
              <a:rPr lang="en-GB" sz="2000" i="1" dirty="0"/>
              <a:t>an insured ought to know what should reasonably have been revealed by a reasonable search of information available to the insured (whether the search is conducted by making enquiries or by any other means).</a:t>
            </a:r>
            <a:r>
              <a:rPr lang="en-GB" sz="2000" dirty="0"/>
              <a:t>”</a:t>
            </a:r>
          </a:p>
          <a:p>
            <a:pPr>
              <a:spcAft>
                <a:spcPts val="600"/>
              </a:spcAft>
            </a:pPr>
            <a:r>
              <a:rPr lang="en-GB" sz="2000" dirty="0"/>
              <a:t>The Insurers suggested that the Owners ought to have put two enquiries to the director:</a:t>
            </a:r>
          </a:p>
          <a:p>
            <a:pPr lvl="1">
              <a:spcAft>
                <a:spcPts val="600"/>
              </a:spcAft>
            </a:pPr>
            <a:r>
              <a:rPr lang="en-GB" sz="1800" dirty="0">
                <a:ea typeface="Times New Roman" panose="02020603050405020304" pitchFamily="18" charset="0"/>
              </a:rPr>
              <a:t>Whether he continued to be a fit and proper person to hold a nominee directorship, including a specific enquiry as to whether he was the subject of any criminal proceedings</a:t>
            </a:r>
          </a:p>
          <a:p>
            <a:pPr lvl="1">
              <a:spcAft>
                <a:spcPts val="600"/>
              </a:spcAft>
            </a:pPr>
            <a:r>
              <a:rPr lang="en-GB" sz="1800" dirty="0">
                <a:ea typeface="Times New Roman" panose="02020603050405020304" pitchFamily="18" charset="0"/>
              </a:rPr>
              <a:t>Whether prior to placement he knew of any circumstances which might affect the risk</a:t>
            </a:r>
          </a:p>
        </p:txBody>
      </p:sp>
      <p:sp>
        <p:nvSpPr>
          <p:cNvPr id="4" name="Slide Number Placeholder 3">
            <a:extLst>
              <a:ext uri="{FF2B5EF4-FFF2-40B4-BE49-F238E27FC236}">
                <a16:creationId xmlns:a16="http://schemas.microsoft.com/office/drawing/2014/main" id="{9894E4E1-0150-08CE-D6C7-2ADD8F1C032A}"/>
              </a:ext>
            </a:extLst>
          </p:cNvPr>
          <p:cNvSpPr>
            <a:spLocks noGrp="1"/>
          </p:cNvSpPr>
          <p:nvPr>
            <p:ph type="sldNum" sz="quarter" idx="12"/>
          </p:nvPr>
        </p:nvSpPr>
        <p:spPr/>
        <p:txBody>
          <a:bodyPr/>
          <a:lstStyle/>
          <a:p>
            <a:pPr algn="r">
              <a:defRPr/>
            </a:pPr>
            <a:fld id="{AE1AD94E-4493-4787-A899-1F4AB18C3743}" type="slidenum">
              <a:rPr lang="en-GB" sz="1800">
                <a:solidFill>
                  <a:prstClr val="black"/>
                </a:solidFill>
                <a:latin typeface="Calibri"/>
              </a:rPr>
              <a:pPr algn="r">
                <a:defRPr/>
              </a:pPr>
              <a:t>9</a:t>
            </a:fld>
            <a:endParaRPr lang="en-GB" sz="1800" dirty="0">
              <a:solidFill>
                <a:prstClr val="black"/>
              </a:solidFill>
              <a:latin typeface="Calibri"/>
            </a:endParaRPr>
          </a:p>
        </p:txBody>
      </p:sp>
    </p:spTree>
    <p:extLst>
      <p:ext uri="{BB962C8B-B14F-4D97-AF65-F5344CB8AC3E}">
        <p14:creationId xmlns:p14="http://schemas.microsoft.com/office/powerpoint/2010/main" val="1201562065"/>
      </p:ext>
    </p:extLst>
  </p:cSld>
  <p:clrMapOvr>
    <a:masterClrMapping/>
  </p:clrMapOvr>
</p:sld>
</file>

<file path=ppt/theme/theme1.xml><?xml version="1.0" encoding="utf-8"?>
<a:theme xmlns:a="http://schemas.openxmlformats.org/drawingml/2006/main" name="7KBW PowerPoint 2025 -Copy">
  <a:themeElements>
    <a:clrScheme name="Custom 1">
      <a:dk1>
        <a:sysClr val="windowText" lastClr="000000"/>
      </a:dk1>
      <a:lt1>
        <a:sysClr val="window" lastClr="FFFFFF"/>
      </a:lt1>
      <a:dk2>
        <a:srgbClr val="44546A"/>
      </a:dk2>
      <a:lt2>
        <a:srgbClr val="E7E6E6"/>
      </a:lt2>
      <a:accent1>
        <a:srgbClr val="44095B"/>
      </a:accent1>
      <a:accent2>
        <a:srgbClr val="B023E9"/>
      </a:accent2>
      <a:accent3>
        <a:srgbClr val="CF7AF1"/>
      </a:accent3>
      <a:accent4>
        <a:srgbClr val="99D6FE"/>
      </a:accent4>
      <a:accent5>
        <a:srgbClr val="A3E0C1"/>
      </a:accent5>
      <a:accent6>
        <a:srgbClr val="FED699"/>
      </a:accent6>
      <a:hlink>
        <a:srgbClr val="48A1FA"/>
      </a:hlink>
      <a:folHlink>
        <a:srgbClr val="C490A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F73340B592744E832B0159020D7FC2" ma:contentTypeVersion="15" ma:contentTypeDescription="Create a new document." ma:contentTypeScope="" ma:versionID="9a098f9bbe7ca2481b2e0fd346a9822c">
  <xsd:schema xmlns:xsd="http://www.w3.org/2001/XMLSchema" xmlns:xs="http://www.w3.org/2001/XMLSchema" xmlns:p="http://schemas.microsoft.com/office/2006/metadata/properties" xmlns:ns2="da889d39-ad85-47e9-982d-cf054d1e406a" xmlns:ns3="744f07fb-e27a-416a-b662-cfca86c6d729" targetNamespace="http://schemas.microsoft.com/office/2006/metadata/properties" ma:root="true" ma:fieldsID="f1f0aa489085f15aae049ac9b38c947d" ns2:_="" ns3:_="">
    <xsd:import namespace="da889d39-ad85-47e9-982d-cf054d1e406a"/>
    <xsd:import namespace="744f07fb-e27a-416a-b662-cfca86c6d72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889d39-ad85-47e9-982d-cf054d1e40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cdd9696-342b-4566-af89-783c264b4e2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4f07fb-e27a-416a-b662-cfca86c6d72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e968375-1986-4090-84e5-fbe0ca5cd6f2}" ma:internalName="TaxCatchAll" ma:showField="CatchAllData" ma:web="744f07fb-e27a-416a-b662-cfca86c6d7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44f07fb-e27a-416a-b662-cfca86c6d729" xsi:nil="true"/>
    <lcf76f155ced4ddcb4097134ff3c332f xmlns="da889d39-ad85-47e9-982d-cf054d1e406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902AF65-C045-4F7A-B9C9-A7740785FE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889d39-ad85-47e9-982d-cf054d1e406a"/>
    <ds:schemaRef ds:uri="744f07fb-e27a-416a-b662-cfca86c6d7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9FB805E-D2B9-4E8F-BCFC-80CB30AAE6D8}">
  <ds:schemaRefs>
    <ds:schemaRef ds:uri="http://schemas.microsoft.com/sharepoint/v3/contenttype/forms"/>
  </ds:schemaRefs>
</ds:datastoreItem>
</file>

<file path=customXml/itemProps3.xml><?xml version="1.0" encoding="utf-8"?>
<ds:datastoreItem xmlns:ds="http://schemas.openxmlformats.org/officeDocument/2006/customXml" ds:itemID="{B538ABB5-E39C-4144-9A6A-E974CDC38374}">
  <ds:schemaRefs>
    <ds:schemaRef ds:uri="http://schemas.microsoft.com/office/2006/documentManagement/types"/>
    <ds:schemaRef ds:uri="http://purl.org/dc/term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 ds:uri="744f07fb-e27a-416a-b662-cfca86c6d729"/>
    <ds:schemaRef ds:uri="da889d39-ad85-47e9-982d-cf054d1e406a"/>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888</TotalTime>
  <Words>4398</Words>
  <Application>Microsoft Office PowerPoint</Application>
  <PresentationFormat>Widescreen</PresentationFormat>
  <Paragraphs>281</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Source Sans Pro</vt:lpstr>
      <vt:lpstr>Times New Roman</vt:lpstr>
      <vt:lpstr>7KBW PowerPoint 2025 -Copy</vt:lpstr>
      <vt:lpstr> INSURANCE ACT 2015 AN UPDATE </vt:lpstr>
      <vt:lpstr>Overview of Insurance Act 2015</vt:lpstr>
      <vt:lpstr>Duty of Fair Presentation</vt:lpstr>
      <vt:lpstr>Duty of Fair Presentation</vt:lpstr>
      <vt:lpstr>Duty of Fair Presentation</vt:lpstr>
      <vt:lpstr>Delos Shipholding SA v Allianz Global  [2024] EWHC 719 (Comm); [2024] 1 Lloyd’s Rep 489</vt:lpstr>
      <vt:lpstr>Delos Shipholding SA v Allianz Global  [2024] EWHC 719 (Comm); [2024] 1 Lloyd’s Rep 489</vt:lpstr>
      <vt:lpstr>Delos Shipholding SA v Allianz Global  [2024] EWHC 719 (Comm); [2024] 1 Lloyd’s Rep 489</vt:lpstr>
      <vt:lpstr>Delos Shipholding SA v Allianz Global  [2024] EWHC 719 (Comm); [2024] 1 Lloyd’s Rep 489</vt:lpstr>
      <vt:lpstr>Delos Shipholding SA v Allianz Global  [2024] EWHC 719 (Comm); [2024] 1 Lloyd’s Rep 489</vt:lpstr>
      <vt:lpstr>Delos Shipholding SA v Allianz Global  [2024] EWHC 719 (Comm); [2024] 1 Lloyd’s Rep 489</vt:lpstr>
      <vt:lpstr>Tynefield Care Ltd v New India Assurance Co Ltd [2024] 5 WLUK 700 (Birmingham Business List (Chancery))</vt:lpstr>
      <vt:lpstr>Tynefield Care Ltd v New India Assurance Co Ltd [2024] 5 WLUK 700 (Birmingham Business List (Chancery))</vt:lpstr>
      <vt:lpstr>Tynefield Care Ltd v New India Assurance Co Ltd [2024] 5 WLUK 700 (Birmingham Business List (Chancery))</vt:lpstr>
      <vt:lpstr>Tynefield Care Ltd v New India Assurance Co Ltd [2024] 5 WLUK 700 (Birmingham Business List (Chancery))</vt:lpstr>
      <vt:lpstr>Tynefield Care Ltd v New India Assurance Co Ltd [2024] 5 WLUK 700 (Birmingham Business List (Chancery))</vt:lpstr>
      <vt:lpstr>Warranties and other Terms</vt:lpstr>
      <vt:lpstr>Warranties and other Terms</vt:lpstr>
      <vt:lpstr>Warranties and other Terms</vt:lpstr>
      <vt:lpstr>Warranties and other Terms</vt:lpstr>
      <vt:lpstr>Lonham Group Ltd v Scotbeef Ltd [2025] EWCA Civ 203</vt:lpstr>
      <vt:lpstr>Lonham Group Ltd v. Scotbeef Ltd [2025] EWCA Civ 203</vt:lpstr>
      <vt:lpstr>Lonham Group Ltd v. Scotbeef Ltd [2025] EWCA Civ 203</vt:lpstr>
      <vt:lpstr>Lonham Group Ltd v. Scotbeef Ltd [2025] EWCA Civ 203</vt:lpstr>
      <vt:lpstr>Lonham Group Ltd v. Scotbeef Ltd [2025] EWCA Civ 203</vt:lpstr>
      <vt:lpstr>Lonham Group Ltd v. Scotbeef Ltd [2025] EWCA Civ 203</vt:lpstr>
      <vt:lpstr>MOK Petro Energy FZC v Argo (No 604) Ltd [2024] EWHC 1935 (Comm); [2024] Lloyd’s Rep IR 585</vt:lpstr>
      <vt:lpstr>MOK Petro Energy FZC v Argo (No 604) Ltd [2024] EWHC 1935 (Comm); [2024] Lloyd’s Rep IR 585</vt:lpstr>
      <vt:lpstr>MOK Petro Energy FZC v Argo (No 604) Ltd [2024] EWHC 1935 (Comm); [2024] Lloyd’s Rep IR 585</vt:lpstr>
      <vt:lpstr>MOK Petro Energy FZC v Argo (No 604) Ltd [2024] EWHC 1935 (Comm); [2024] Lloyd’s Rep IR 585</vt:lpstr>
      <vt:lpstr>MOK Petro Energy FZC v Argo (No 604) Ltd [2024] EWHC 1935 (Comm); [2024] Lloyd’s Rep IR 585</vt:lpstr>
      <vt:lpstr>MOK Petro Energy FZC v Argo (No 604) Ltd [2024] EWHC 1935 (Comm); [2024] Lloyd’s Rep IR 585</vt:lpstr>
      <vt:lpstr>MOK Petro Energy FZC v Argo (No 604) Ltd [2024] EWHC 1935 (Comm); [2024] Lloyd’s Rep IR 585</vt:lpstr>
      <vt:lpstr>Section 13A of the Insurance Act 2015</vt:lpstr>
      <vt:lpstr>Section 13A of the Insurance Act 2015</vt:lpstr>
      <vt:lpstr>Section 13A of the Insurance Act 2015</vt:lpstr>
      <vt:lpstr>7 King’s Bench Walk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Peter MacDonald Eggers KC</dc:creator>
  <cp:lastModifiedBy>Peter MacDonald Eggers KC</cp:lastModifiedBy>
  <cp:revision>13</cp:revision>
  <dcterms:modified xsi:type="dcterms:W3CDTF">2025-06-18T12:17:45Z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0x01010055F73340B592744E832B0159020D7FC2</vt:lpwstr>
  </property>
</Properties>
</file>